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33"/>
  </p:notesMasterIdLst>
  <p:handoutMasterIdLst>
    <p:handoutMasterId r:id="rId34"/>
  </p:handoutMasterIdLst>
  <p:sldIdLst>
    <p:sldId id="569" r:id="rId2"/>
    <p:sldId id="570" r:id="rId3"/>
    <p:sldId id="530" r:id="rId4"/>
    <p:sldId id="594" r:id="rId5"/>
    <p:sldId id="588" r:id="rId6"/>
    <p:sldId id="632" r:id="rId7"/>
    <p:sldId id="576" r:id="rId8"/>
    <p:sldId id="604" r:id="rId9"/>
    <p:sldId id="605" r:id="rId10"/>
    <p:sldId id="606" r:id="rId11"/>
    <p:sldId id="596" r:id="rId12"/>
    <p:sldId id="561" r:id="rId13"/>
    <p:sldId id="608" r:id="rId14"/>
    <p:sldId id="609" r:id="rId15"/>
    <p:sldId id="633" r:id="rId16"/>
    <p:sldId id="565" r:id="rId17"/>
    <p:sldId id="634" r:id="rId18"/>
    <p:sldId id="612" r:id="rId19"/>
    <p:sldId id="614" r:id="rId20"/>
    <p:sldId id="616" r:id="rId21"/>
    <p:sldId id="623" r:id="rId22"/>
    <p:sldId id="631" r:id="rId23"/>
    <p:sldId id="618" r:id="rId24"/>
    <p:sldId id="630" r:id="rId25"/>
    <p:sldId id="611" r:id="rId26"/>
    <p:sldId id="635" r:id="rId27"/>
    <p:sldId id="627" r:id="rId28"/>
    <p:sldId id="626" r:id="rId29"/>
    <p:sldId id="582" r:id="rId30"/>
    <p:sldId id="628" r:id="rId31"/>
    <p:sldId id="629" r:id="rId32"/>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66"/>
    <a:srgbClr val="FFFF00"/>
    <a:srgbClr val="33CC33"/>
    <a:srgbClr val="FFFF66"/>
    <a:srgbClr val="FFCC00"/>
    <a:srgbClr val="FFCC66"/>
    <a:srgbClr val="FFFF99"/>
    <a:srgbClr val="C9D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0" autoAdjust="0"/>
    <p:restoredTop sz="69622" autoAdjust="0"/>
  </p:normalViewPr>
  <p:slideViewPr>
    <p:cSldViewPr snapToObjects="1">
      <p:cViewPr varScale="1">
        <p:scale>
          <a:sx n="62" d="100"/>
          <a:sy n="62" d="100"/>
        </p:scale>
        <p:origin x="1286" y="48"/>
      </p:cViewPr>
      <p:guideLst>
        <p:guide orient="horz" pos="2160"/>
        <p:guide pos="3840"/>
      </p:guideLst>
    </p:cSldViewPr>
  </p:slideViewPr>
  <p:outlineViewPr>
    <p:cViewPr>
      <p:scale>
        <a:sx n="33" d="100"/>
        <a:sy n="33" d="100"/>
      </p:scale>
      <p:origin x="0" y="-20069"/>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8" d="100"/>
          <a:sy n="58" d="100"/>
        </p:scale>
        <p:origin x="1261" y="1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425FA-1CC4-4C1A-9422-6702CA3A2E4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1D5A1B2-A874-459C-A550-FE95A4C90179}">
      <dgm:prSet phldrT="[Text]" custT="1"/>
      <dgm:spPr>
        <a:solidFill>
          <a:srgbClr val="FF0000"/>
        </a:solidFill>
      </dgm:spPr>
      <dgm:t>
        <a:bodyPr/>
        <a:lstStyle/>
        <a:p>
          <a:r>
            <a:rPr lang="en-US" sz="1600" b="1" dirty="0"/>
            <a:t>From </a:t>
          </a:r>
          <a:r>
            <a:rPr lang="en-US" sz="1600" b="1" dirty="0" smtClean="0"/>
            <a:t>national </a:t>
          </a:r>
          <a:r>
            <a:rPr lang="en-US" sz="1600" b="1" dirty="0"/>
            <a:t>to </a:t>
          </a:r>
          <a:r>
            <a:rPr lang="en-US" sz="1600" b="1" dirty="0" smtClean="0"/>
            <a:t>County  clusters</a:t>
          </a:r>
          <a:endParaRPr lang="en-US" sz="1600" b="1" dirty="0"/>
        </a:p>
      </dgm:t>
    </dgm:pt>
    <dgm:pt modelId="{E4C40A6F-93D1-437B-9E9E-6E715DF42220}" type="parTrans" cxnId="{4BBE8476-B4DB-4E3A-BA35-D114D089B45E}">
      <dgm:prSet/>
      <dgm:spPr/>
      <dgm:t>
        <a:bodyPr/>
        <a:lstStyle/>
        <a:p>
          <a:endParaRPr lang="en-US" sz="1600" b="1"/>
        </a:p>
      </dgm:t>
    </dgm:pt>
    <dgm:pt modelId="{BFB6C6A2-1B3C-462D-B541-6C35B02403B6}" type="sibTrans" cxnId="{4BBE8476-B4DB-4E3A-BA35-D114D089B45E}">
      <dgm:prSet/>
      <dgm:spPr/>
      <dgm:t>
        <a:bodyPr/>
        <a:lstStyle/>
        <a:p>
          <a:endParaRPr lang="en-US" sz="1600" b="1"/>
        </a:p>
      </dgm:t>
    </dgm:pt>
    <dgm:pt modelId="{B91B0B3F-86BC-4BE7-8144-F5FE5520DF91}">
      <dgm:prSet phldrT="[Text]" custT="1"/>
      <dgm:spPr/>
      <dgm:t>
        <a:bodyPr/>
        <a:lstStyle/>
        <a:p>
          <a:r>
            <a:rPr lang="en-US" sz="1600" b="1" dirty="0"/>
            <a:t>High, </a:t>
          </a:r>
          <a:r>
            <a:rPr lang="en-US" sz="1600" b="1" dirty="0" smtClean="0"/>
            <a:t>Medium, </a:t>
          </a:r>
          <a:r>
            <a:rPr lang="en-US" sz="1600" b="1" dirty="0"/>
            <a:t>Low incidence cluster</a:t>
          </a:r>
        </a:p>
      </dgm:t>
    </dgm:pt>
    <dgm:pt modelId="{4FD2BFA0-EBBF-4B43-A4DF-98197E080D24}" type="parTrans" cxnId="{67DA252E-E60D-4427-A48E-06934D9C4538}">
      <dgm:prSet/>
      <dgm:spPr/>
      <dgm:t>
        <a:bodyPr/>
        <a:lstStyle/>
        <a:p>
          <a:endParaRPr lang="en-US" sz="1600" b="1"/>
        </a:p>
      </dgm:t>
    </dgm:pt>
    <dgm:pt modelId="{F9FB6A9D-A98E-4D24-A009-45C873813A11}" type="sibTrans" cxnId="{67DA252E-E60D-4427-A48E-06934D9C4538}">
      <dgm:prSet/>
      <dgm:spPr/>
      <dgm:t>
        <a:bodyPr/>
        <a:lstStyle/>
        <a:p>
          <a:endParaRPr lang="en-US" sz="1600" b="1"/>
        </a:p>
      </dgm:t>
    </dgm:pt>
    <dgm:pt modelId="{9CDBEEA0-F5E9-46DB-8BA6-CEE5AC1E8D98}">
      <dgm:prSet phldrT="[Text]" custT="1"/>
      <dgm:spPr>
        <a:solidFill>
          <a:srgbClr val="FF0000"/>
        </a:solidFill>
      </dgm:spPr>
      <dgm:t>
        <a:bodyPr/>
        <a:lstStyle/>
        <a:p>
          <a:r>
            <a:rPr lang="en-US" sz="1600" b="1" dirty="0"/>
            <a:t>From </a:t>
          </a:r>
          <a:r>
            <a:rPr lang="en-US" sz="1600" b="1" dirty="0" smtClean="0"/>
            <a:t>interventions to populations</a:t>
          </a:r>
          <a:endParaRPr lang="en-US" sz="1600" b="1" dirty="0"/>
        </a:p>
      </dgm:t>
    </dgm:pt>
    <dgm:pt modelId="{71F984D6-ACC1-44CA-82E9-651C050B3190}" type="parTrans" cxnId="{AB8B609E-4A4F-4AB8-84E5-E46A0688EC1B}">
      <dgm:prSet/>
      <dgm:spPr/>
      <dgm:t>
        <a:bodyPr/>
        <a:lstStyle/>
        <a:p>
          <a:endParaRPr lang="en-US" sz="1600" b="1"/>
        </a:p>
      </dgm:t>
    </dgm:pt>
    <dgm:pt modelId="{51494A4C-DCFF-4E4F-BB66-FC4B707F0C4A}" type="sibTrans" cxnId="{AB8B609E-4A4F-4AB8-84E5-E46A0688EC1B}">
      <dgm:prSet/>
      <dgm:spPr/>
      <dgm:t>
        <a:bodyPr/>
        <a:lstStyle/>
        <a:p>
          <a:endParaRPr lang="en-US" sz="1600" b="1"/>
        </a:p>
      </dgm:t>
    </dgm:pt>
    <dgm:pt modelId="{0EE1172F-23B6-4366-8011-9D4AD67001EB}">
      <dgm:prSet phldrT="[Text]" custT="1"/>
      <dgm:spPr/>
      <dgm:t>
        <a:bodyPr/>
        <a:lstStyle/>
        <a:p>
          <a:r>
            <a:rPr lang="en-US" sz="1600" b="1" dirty="0"/>
            <a:t>By age group</a:t>
          </a:r>
        </a:p>
      </dgm:t>
    </dgm:pt>
    <dgm:pt modelId="{1FFC75D2-C5B9-4FBB-A35C-17FD0B23CF64}" type="parTrans" cxnId="{1E1FDEFE-9B58-4C16-B3C1-726BDDDA2569}">
      <dgm:prSet/>
      <dgm:spPr/>
      <dgm:t>
        <a:bodyPr/>
        <a:lstStyle/>
        <a:p>
          <a:endParaRPr lang="en-US" sz="1600" b="1"/>
        </a:p>
      </dgm:t>
    </dgm:pt>
    <dgm:pt modelId="{EDA9323C-5C82-4BB8-889E-FA1A8206C449}" type="sibTrans" cxnId="{1E1FDEFE-9B58-4C16-B3C1-726BDDDA2569}">
      <dgm:prSet/>
      <dgm:spPr/>
      <dgm:t>
        <a:bodyPr/>
        <a:lstStyle/>
        <a:p>
          <a:endParaRPr lang="en-US" sz="1600" b="1"/>
        </a:p>
      </dgm:t>
    </dgm:pt>
    <dgm:pt modelId="{CC86A6F2-4E1D-41CD-801C-44AEB80024DC}">
      <dgm:prSet phldrT="[Text]" custT="1"/>
      <dgm:spPr>
        <a:solidFill>
          <a:srgbClr val="FF0000"/>
        </a:solidFill>
      </dgm:spPr>
      <dgm:t>
        <a:bodyPr/>
        <a:lstStyle/>
        <a:p>
          <a:r>
            <a:rPr lang="en-US" sz="1600" b="1" dirty="0"/>
            <a:t>From </a:t>
          </a:r>
          <a:r>
            <a:rPr lang="en-US" sz="1600" b="1" dirty="0" smtClean="0"/>
            <a:t>biomedical  only to combination prevention</a:t>
          </a:r>
          <a:endParaRPr lang="en-US" sz="1600" b="1" dirty="0"/>
        </a:p>
      </dgm:t>
    </dgm:pt>
    <dgm:pt modelId="{8CDD4B62-270F-4DFE-8C07-42810CA19C2C}" type="parTrans" cxnId="{856E10A6-681B-493E-9158-E6424D1FF03F}">
      <dgm:prSet/>
      <dgm:spPr/>
      <dgm:t>
        <a:bodyPr/>
        <a:lstStyle/>
        <a:p>
          <a:endParaRPr lang="en-US" sz="1600" b="1"/>
        </a:p>
      </dgm:t>
    </dgm:pt>
    <dgm:pt modelId="{31F89B40-72F8-4D74-89DF-6D775D548F1D}" type="sibTrans" cxnId="{856E10A6-681B-493E-9158-E6424D1FF03F}">
      <dgm:prSet/>
      <dgm:spPr/>
      <dgm:t>
        <a:bodyPr/>
        <a:lstStyle/>
        <a:p>
          <a:endParaRPr lang="en-US" sz="1600" b="1"/>
        </a:p>
      </dgm:t>
    </dgm:pt>
    <dgm:pt modelId="{88632B61-70F6-4ECB-81B3-A160734EC1DC}">
      <dgm:prSet phldrT="[Text]" custT="1"/>
      <dgm:spPr/>
      <dgm:t>
        <a:bodyPr/>
        <a:lstStyle/>
        <a:p>
          <a:r>
            <a:rPr lang="en-US" sz="1600" b="1" dirty="0"/>
            <a:t> </a:t>
          </a:r>
          <a:r>
            <a:rPr lang="en-US" sz="1600" b="1" dirty="0" smtClean="0"/>
            <a:t>targeted packages at scale</a:t>
          </a:r>
          <a:endParaRPr lang="en-US" sz="1600" b="1" dirty="0"/>
        </a:p>
      </dgm:t>
    </dgm:pt>
    <dgm:pt modelId="{1636AB0D-C714-4ADD-A80E-9389F6B33D95}" type="parTrans" cxnId="{7D8883E7-997D-4409-9956-FB7C265C07BC}">
      <dgm:prSet/>
      <dgm:spPr/>
      <dgm:t>
        <a:bodyPr/>
        <a:lstStyle/>
        <a:p>
          <a:endParaRPr lang="en-US" sz="1600" b="1"/>
        </a:p>
      </dgm:t>
    </dgm:pt>
    <dgm:pt modelId="{6C4F602F-1554-461B-B65A-4BCFBC43959F}" type="sibTrans" cxnId="{7D8883E7-997D-4409-9956-FB7C265C07BC}">
      <dgm:prSet/>
      <dgm:spPr/>
      <dgm:t>
        <a:bodyPr/>
        <a:lstStyle/>
        <a:p>
          <a:endParaRPr lang="en-US" sz="1600" b="1"/>
        </a:p>
      </dgm:t>
    </dgm:pt>
    <dgm:pt modelId="{0929643A-BFB6-49BB-BA78-6ABBE9796D26}">
      <dgm:prSet phldrT="[Text]" custT="1"/>
      <dgm:spPr/>
      <dgm:t>
        <a:bodyPr/>
        <a:lstStyle/>
        <a:p>
          <a:r>
            <a:rPr lang="en-US" sz="1600" b="1" dirty="0"/>
            <a:t>By priority populations</a:t>
          </a:r>
        </a:p>
      </dgm:t>
    </dgm:pt>
    <dgm:pt modelId="{9993B958-625E-4651-B994-433AE0D437AB}" type="parTrans" cxnId="{AEDE1EF5-199E-42EF-9E6E-9D5C0BBBD404}">
      <dgm:prSet/>
      <dgm:spPr/>
      <dgm:t>
        <a:bodyPr/>
        <a:lstStyle/>
        <a:p>
          <a:endParaRPr lang="en-US" sz="1600" b="1"/>
        </a:p>
      </dgm:t>
    </dgm:pt>
    <dgm:pt modelId="{9092E6D9-49A0-4612-AA83-CA1450836FCF}" type="sibTrans" cxnId="{AEDE1EF5-199E-42EF-9E6E-9D5C0BBBD404}">
      <dgm:prSet/>
      <dgm:spPr/>
      <dgm:t>
        <a:bodyPr/>
        <a:lstStyle/>
        <a:p>
          <a:endParaRPr lang="en-US" sz="1600" b="1"/>
        </a:p>
      </dgm:t>
    </dgm:pt>
    <dgm:pt modelId="{CCFA1E90-3785-4238-BE50-67710B8CF801}">
      <dgm:prSet phldrT="[Text]" custT="1"/>
      <dgm:spPr/>
      <dgm:t>
        <a:bodyPr/>
        <a:lstStyle/>
        <a:p>
          <a:r>
            <a:rPr lang="en-US" sz="1600" b="1" dirty="0"/>
            <a:t>By bridging populations </a:t>
          </a:r>
        </a:p>
      </dgm:t>
    </dgm:pt>
    <dgm:pt modelId="{042CB108-BDDD-4562-B34B-8AE171A7ABD9}" type="parTrans" cxnId="{8FC010A1-A5A4-45B4-9A08-D8AC374E5637}">
      <dgm:prSet/>
      <dgm:spPr/>
      <dgm:t>
        <a:bodyPr/>
        <a:lstStyle/>
        <a:p>
          <a:endParaRPr lang="en-US" sz="1600" b="1"/>
        </a:p>
      </dgm:t>
    </dgm:pt>
    <dgm:pt modelId="{BD3F52E3-887B-49D6-9E5B-FC4CED959FF6}" type="sibTrans" cxnId="{8FC010A1-A5A4-45B4-9A08-D8AC374E5637}">
      <dgm:prSet/>
      <dgm:spPr/>
      <dgm:t>
        <a:bodyPr/>
        <a:lstStyle/>
        <a:p>
          <a:endParaRPr lang="en-US" sz="1600" b="1"/>
        </a:p>
      </dgm:t>
    </dgm:pt>
    <dgm:pt modelId="{C4EC0416-1F82-4DA9-82A2-C4B5B72B1639}">
      <dgm:prSet phldrT="[Text]" custT="1"/>
      <dgm:spPr/>
      <dgm:t>
        <a:bodyPr/>
        <a:lstStyle/>
        <a:p>
          <a:r>
            <a:rPr lang="en-US" sz="1600" b="1" dirty="0"/>
            <a:t> Timely data on granularity of epidemics</a:t>
          </a:r>
        </a:p>
      </dgm:t>
    </dgm:pt>
    <dgm:pt modelId="{F3D5A9A7-321E-4C15-A884-55D32CFADE66}" type="parTrans" cxnId="{24C980E7-14A4-41FE-B2AD-DBC0CFAECE84}">
      <dgm:prSet/>
      <dgm:spPr/>
      <dgm:t>
        <a:bodyPr/>
        <a:lstStyle/>
        <a:p>
          <a:endParaRPr lang="en-US" sz="1600" b="1"/>
        </a:p>
      </dgm:t>
    </dgm:pt>
    <dgm:pt modelId="{5DAA043F-1EFA-4E85-8CFA-41CD4B0BEA5C}" type="sibTrans" cxnId="{24C980E7-14A4-41FE-B2AD-DBC0CFAECE84}">
      <dgm:prSet/>
      <dgm:spPr/>
      <dgm:t>
        <a:bodyPr/>
        <a:lstStyle/>
        <a:p>
          <a:endParaRPr lang="en-US" sz="1600" b="1"/>
        </a:p>
      </dgm:t>
    </dgm:pt>
    <dgm:pt modelId="{B731F453-70C5-4F3F-BBDD-5B321A8CE5B7}">
      <dgm:prSet phldrT="[Text]" custT="1"/>
      <dgm:spPr/>
      <dgm:t>
        <a:bodyPr/>
        <a:lstStyle/>
        <a:p>
          <a:r>
            <a:rPr lang="en-US" sz="1600" b="1" dirty="0"/>
            <a:t> Timely incidence surveillance</a:t>
          </a:r>
        </a:p>
      </dgm:t>
    </dgm:pt>
    <dgm:pt modelId="{424D7B9A-8019-4B9D-96C6-4C7A53B2F133}" type="parTrans" cxnId="{9E07574B-735D-4122-81CD-57EF919D203C}">
      <dgm:prSet/>
      <dgm:spPr/>
      <dgm:t>
        <a:bodyPr/>
        <a:lstStyle/>
        <a:p>
          <a:endParaRPr lang="en-US" sz="1600" b="1"/>
        </a:p>
      </dgm:t>
    </dgm:pt>
    <dgm:pt modelId="{C3F9BB5A-11CD-4887-B83C-58A6A9147334}" type="sibTrans" cxnId="{9E07574B-735D-4122-81CD-57EF919D203C}">
      <dgm:prSet/>
      <dgm:spPr/>
      <dgm:t>
        <a:bodyPr/>
        <a:lstStyle/>
        <a:p>
          <a:endParaRPr lang="en-US" sz="1600" b="1"/>
        </a:p>
      </dgm:t>
    </dgm:pt>
    <dgm:pt modelId="{55208A13-0AEF-4CC7-B69F-F8D8A9F7B608}">
      <dgm:prSet phldrT="[Text]" custT="1"/>
      <dgm:spPr/>
      <dgm:t>
        <a:bodyPr/>
        <a:lstStyle/>
        <a:p>
          <a:r>
            <a:rPr lang="en-US" sz="1600" b="1" dirty="0"/>
            <a:t> </a:t>
          </a:r>
          <a:r>
            <a:rPr lang="en-US" sz="1600" b="1" dirty="0" smtClean="0"/>
            <a:t>faster research to policy translation</a:t>
          </a:r>
          <a:endParaRPr lang="en-US" sz="1600" b="1" dirty="0"/>
        </a:p>
      </dgm:t>
    </dgm:pt>
    <dgm:pt modelId="{4BB09555-29DD-43B7-A8E7-EDCA9313A592}" type="parTrans" cxnId="{C56A8F77-3530-472A-A798-FF603EF5F7FB}">
      <dgm:prSet/>
      <dgm:spPr/>
      <dgm:t>
        <a:bodyPr/>
        <a:lstStyle/>
        <a:p>
          <a:endParaRPr lang="en-US" sz="1600" b="1"/>
        </a:p>
      </dgm:t>
    </dgm:pt>
    <dgm:pt modelId="{ABF2B4A8-ADB6-46B3-8489-AC658B5F1D89}" type="sibTrans" cxnId="{C56A8F77-3530-472A-A798-FF603EF5F7FB}">
      <dgm:prSet/>
      <dgm:spPr/>
      <dgm:t>
        <a:bodyPr/>
        <a:lstStyle/>
        <a:p>
          <a:endParaRPr lang="en-US" sz="1600" b="1"/>
        </a:p>
      </dgm:t>
    </dgm:pt>
    <dgm:pt modelId="{FB7FDB89-76D9-4996-B8E9-67900346EC7B}">
      <dgm:prSet phldrT="[Text]" custT="1"/>
      <dgm:spPr/>
      <dgm:t>
        <a:bodyPr/>
        <a:lstStyle/>
        <a:p>
          <a:r>
            <a:rPr lang="en-US" sz="1600" b="1" dirty="0" smtClean="0"/>
            <a:t>coordinated </a:t>
          </a:r>
          <a:r>
            <a:rPr lang="en-US" sz="1600" b="1" dirty="0"/>
            <a:t>R&amp;D for HIV prevention</a:t>
          </a:r>
        </a:p>
      </dgm:t>
    </dgm:pt>
    <dgm:pt modelId="{893CB9E4-2A86-42E3-A94A-97FDF8746052}" type="parTrans" cxnId="{D0E9ACCA-268D-41D8-8CFD-6AA6F92C7C1E}">
      <dgm:prSet/>
      <dgm:spPr/>
      <dgm:t>
        <a:bodyPr/>
        <a:lstStyle/>
        <a:p>
          <a:endParaRPr lang="en-US" sz="1600" b="1"/>
        </a:p>
      </dgm:t>
    </dgm:pt>
    <dgm:pt modelId="{7D0C7D3A-3E6D-4695-B49B-2CDF0FD9B0F5}" type="sibTrans" cxnId="{D0E9ACCA-268D-41D8-8CFD-6AA6F92C7C1E}">
      <dgm:prSet/>
      <dgm:spPr/>
      <dgm:t>
        <a:bodyPr/>
        <a:lstStyle/>
        <a:p>
          <a:endParaRPr lang="en-US" sz="1600" b="1"/>
        </a:p>
      </dgm:t>
    </dgm:pt>
    <dgm:pt modelId="{2AC728EE-D6A6-405B-AFD9-C918D0FC101C}">
      <dgm:prSet phldrT="[Text]" custT="1"/>
      <dgm:spPr>
        <a:solidFill>
          <a:srgbClr val="FF0000"/>
        </a:solidFill>
      </dgm:spPr>
      <dgm:t>
        <a:bodyPr/>
        <a:lstStyle/>
        <a:p>
          <a:r>
            <a:rPr lang="en-US" sz="1600" b="1" dirty="0" smtClean="0"/>
            <a:t>From health to HIV </a:t>
          </a:r>
          <a:r>
            <a:rPr lang="en-US" sz="1600" b="1" dirty="0"/>
            <a:t>prevention </a:t>
          </a:r>
          <a:r>
            <a:rPr lang="en-US" sz="1600" b="1" dirty="0" smtClean="0"/>
            <a:t>as everyone's </a:t>
          </a:r>
          <a:r>
            <a:rPr lang="en-US" sz="1600" b="1" dirty="0"/>
            <a:t>business </a:t>
          </a:r>
        </a:p>
      </dgm:t>
    </dgm:pt>
    <dgm:pt modelId="{9481F8B8-4511-4738-93EB-DCAC3B3A9D0C}" type="parTrans" cxnId="{0B955480-20AD-4529-B961-3F4F79ECF45B}">
      <dgm:prSet/>
      <dgm:spPr/>
      <dgm:t>
        <a:bodyPr/>
        <a:lstStyle/>
        <a:p>
          <a:endParaRPr lang="en-US" sz="1600" b="1"/>
        </a:p>
      </dgm:t>
    </dgm:pt>
    <dgm:pt modelId="{53567682-1EED-4328-A351-74A21F1EB050}" type="sibTrans" cxnId="{0B955480-20AD-4529-B961-3F4F79ECF45B}">
      <dgm:prSet/>
      <dgm:spPr/>
      <dgm:t>
        <a:bodyPr/>
        <a:lstStyle/>
        <a:p>
          <a:endParaRPr lang="en-US" sz="1600" b="1"/>
        </a:p>
      </dgm:t>
    </dgm:pt>
    <dgm:pt modelId="{CC880C21-B0C7-4B43-A37D-4831D2314132}">
      <dgm:prSet custT="1"/>
      <dgm:spPr/>
      <dgm:t>
        <a:bodyPr/>
        <a:lstStyle/>
        <a:p>
          <a:r>
            <a:rPr lang="en-US" sz="1600" b="1" dirty="0"/>
            <a:t>Leverage political leadership</a:t>
          </a:r>
        </a:p>
      </dgm:t>
    </dgm:pt>
    <dgm:pt modelId="{CEDEA261-4E75-4515-A314-562C7B94061C}" type="parTrans" cxnId="{6713774A-73E7-4EC2-A3CD-CEA300AE42FE}">
      <dgm:prSet/>
      <dgm:spPr/>
      <dgm:t>
        <a:bodyPr/>
        <a:lstStyle/>
        <a:p>
          <a:endParaRPr lang="en-US" sz="1600" b="1"/>
        </a:p>
      </dgm:t>
    </dgm:pt>
    <dgm:pt modelId="{63E07B32-9A52-4002-98E6-C12986905525}" type="sibTrans" cxnId="{6713774A-73E7-4EC2-A3CD-CEA300AE42FE}">
      <dgm:prSet/>
      <dgm:spPr/>
      <dgm:t>
        <a:bodyPr/>
        <a:lstStyle/>
        <a:p>
          <a:endParaRPr lang="en-US" sz="1600" b="1"/>
        </a:p>
      </dgm:t>
    </dgm:pt>
    <dgm:pt modelId="{4D779AF9-51A8-45E7-AD0D-7EFFC55EB63A}">
      <dgm:prSet custT="1"/>
      <dgm:spPr/>
      <dgm:t>
        <a:bodyPr/>
        <a:lstStyle/>
        <a:p>
          <a:r>
            <a:rPr lang="en-US" sz="1600" b="1" dirty="0"/>
            <a:t>Leverage social movements</a:t>
          </a:r>
        </a:p>
      </dgm:t>
    </dgm:pt>
    <dgm:pt modelId="{374E9A0B-8691-4870-AF89-4D4F39151F7C}" type="parTrans" cxnId="{594617AE-56F0-4532-8188-6676B96397FA}">
      <dgm:prSet/>
      <dgm:spPr/>
      <dgm:t>
        <a:bodyPr/>
        <a:lstStyle/>
        <a:p>
          <a:endParaRPr lang="en-US" sz="1600" b="1"/>
        </a:p>
      </dgm:t>
    </dgm:pt>
    <dgm:pt modelId="{1C558EE6-5A8A-4A97-B9C3-F40369D60912}" type="sibTrans" cxnId="{594617AE-56F0-4532-8188-6676B96397FA}">
      <dgm:prSet/>
      <dgm:spPr/>
      <dgm:t>
        <a:bodyPr/>
        <a:lstStyle/>
        <a:p>
          <a:endParaRPr lang="en-US" sz="1600" b="1"/>
        </a:p>
      </dgm:t>
    </dgm:pt>
    <dgm:pt modelId="{536C5B64-AA40-4E2C-B897-32440CECB8A4}">
      <dgm:prSet custT="1"/>
      <dgm:spPr/>
      <dgm:t>
        <a:bodyPr/>
        <a:lstStyle/>
        <a:p>
          <a:r>
            <a:rPr lang="en-US" sz="1600" b="1" dirty="0"/>
            <a:t>Legal and structural reforms</a:t>
          </a:r>
        </a:p>
      </dgm:t>
    </dgm:pt>
    <dgm:pt modelId="{D5482AB2-86BB-4710-A4DB-59F68FC6AA8D}" type="parTrans" cxnId="{83B1B7AB-2118-4730-91DE-7496088E2425}">
      <dgm:prSet/>
      <dgm:spPr/>
      <dgm:t>
        <a:bodyPr/>
        <a:lstStyle/>
        <a:p>
          <a:endParaRPr lang="en-US" sz="1600" b="1"/>
        </a:p>
      </dgm:t>
    </dgm:pt>
    <dgm:pt modelId="{3A27714A-0EB8-4FD4-A726-A7A91BD9DBE5}" type="sibTrans" cxnId="{83B1B7AB-2118-4730-91DE-7496088E2425}">
      <dgm:prSet/>
      <dgm:spPr/>
      <dgm:t>
        <a:bodyPr/>
        <a:lstStyle/>
        <a:p>
          <a:endParaRPr lang="en-US" sz="1600" b="1"/>
        </a:p>
      </dgm:t>
    </dgm:pt>
    <dgm:pt modelId="{E057D952-7802-425A-92DE-035ED542AF05}" type="pres">
      <dgm:prSet presAssocID="{617425FA-1CC4-4C1A-9422-6702CA3A2E40}" presName="Name0" presStyleCnt="0">
        <dgm:presLayoutVars>
          <dgm:chPref val="3"/>
          <dgm:dir/>
          <dgm:animLvl val="lvl"/>
          <dgm:resizeHandles/>
        </dgm:presLayoutVars>
      </dgm:prSet>
      <dgm:spPr/>
      <dgm:t>
        <a:bodyPr/>
        <a:lstStyle/>
        <a:p>
          <a:endParaRPr lang="en-US"/>
        </a:p>
      </dgm:t>
    </dgm:pt>
    <dgm:pt modelId="{2B71DC98-731C-4BFD-887C-855ABD8FB80F}" type="pres">
      <dgm:prSet presAssocID="{91D5A1B2-A874-459C-A550-FE95A4C90179}" presName="horFlow" presStyleCnt="0"/>
      <dgm:spPr/>
    </dgm:pt>
    <dgm:pt modelId="{05B51A9A-4331-4E87-B18E-41CC2C43F0A3}" type="pres">
      <dgm:prSet presAssocID="{91D5A1B2-A874-459C-A550-FE95A4C90179}" presName="bigChev" presStyleLbl="node1" presStyleIdx="0" presStyleCnt="4"/>
      <dgm:spPr/>
      <dgm:t>
        <a:bodyPr/>
        <a:lstStyle/>
        <a:p>
          <a:endParaRPr lang="en-US"/>
        </a:p>
      </dgm:t>
    </dgm:pt>
    <dgm:pt modelId="{92842ADC-701D-4597-A774-47FD6CCC02B5}" type="pres">
      <dgm:prSet presAssocID="{4FD2BFA0-EBBF-4B43-A4DF-98197E080D24}" presName="parTrans" presStyleCnt="0"/>
      <dgm:spPr/>
    </dgm:pt>
    <dgm:pt modelId="{CB3490CA-3D6A-40D9-AE95-E09B6BFDCD07}" type="pres">
      <dgm:prSet presAssocID="{B91B0B3F-86BC-4BE7-8144-F5FE5520DF91}" presName="node" presStyleLbl="alignAccFollowNode1" presStyleIdx="0" presStyleCnt="12">
        <dgm:presLayoutVars>
          <dgm:bulletEnabled val="1"/>
        </dgm:presLayoutVars>
      </dgm:prSet>
      <dgm:spPr/>
      <dgm:t>
        <a:bodyPr/>
        <a:lstStyle/>
        <a:p>
          <a:endParaRPr lang="en-US"/>
        </a:p>
      </dgm:t>
    </dgm:pt>
    <dgm:pt modelId="{8857EB8E-D5AB-4866-9A85-3EAFE253A710}" type="pres">
      <dgm:prSet presAssocID="{F9FB6A9D-A98E-4D24-A009-45C873813A11}" presName="sibTrans" presStyleCnt="0"/>
      <dgm:spPr/>
    </dgm:pt>
    <dgm:pt modelId="{EA05E4E0-5767-4251-B7A8-CCB0709EFF60}" type="pres">
      <dgm:prSet presAssocID="{C4EC0416-1F82-4DA9-82A2-C4B5B72B1639}" presName="node" presStyleLbl="alignAccFollowNode1" presStyleIdx="1" presStyleCnt="12">
        <dgm:presLayoutVars>
          <dgm:bulletEnabled val="1"/>
        </dgm:presLayoutVars>
      </dgm:prSet>
      <dgm:spPr/>
      <dgm:t>
        <a:bodyPr/>
        <a:lstStyle/>
        <a:p>
          <a:endParaRPr lang="en-US"/>
        </a:p>
      </dgm:t>
    </dgm:pt>
    <dgm:pt modelId="{4EC2539B-4892-4824-9587-960A4B4579A9}" type="pres">
      <dgm:prSet presAssocID="{5DAA043F-1EFA-4E85-8CFA-41CD4B0BEA5C}" presName="sibTrans" presStyleCnt="0"/>
      <dgm:spPr/>
    </dgm:pt>
    <dgm:pt modelId="{C6B793B5-67E2-4689-894E-599A29155019}" type="pres">
      <dgm:prSet presAssocID="{B731F453-70C5-4F3F-BBDD-5B321A8CE5B7}" presName="node" presStyleLbl="alignAccFollowNode1" presStyleIdx="2" presStyleCnt="12">
        <dgm:presLayoutVars>
          <dgm:bulletEnabled val="1"/>
        </dgm:presLayoutVars>
      </dgm:prSet>
      <dgm:spPr/>
      <dgm:t>
        <a:bodyPr/>
        <a:lstStyle/>
        <a:p>
          <a:endParaRPr lang="en-US"/>
        </a:p>
      </dgm:t>
    </dgm:pt>
    <dgm:pt modelId="{D6DAC805-C7A7-4BF8-85DA-ED45EB49431B}" type="pres">
      <dgm:prSet presAssocID="{91D5A1B2-A874-459C-A550-FE95A4C90179}" presName="vSp" presStyleCnt="0"/>
      <dgm:spPr/>
    </dgm:pt>
    <dgm:pt modelId="{C3E76774-B1CE-4768-B799-BEB86315B125}" type="pres">
      <dgm:prSet presAssocID="{9CDBEEA0-F5E9-46DB-8BA6-CEE5AC1E8D98}" presName="horFlow" presStyleCnt="0"/>
      <dgm:spPr/>
    </dgm:pt>
    <dgm:pt modelId="{ACE5757D-D262-4F46-9B0C-42E2283C4F7A}" type="pres">
      <dgm:prSet presAssocID="{9CDBEEA0-F5E9-46DB-8BA6-CEE5AC1E8D98}" presName="bigChev" presStyleLbl="node1" presStyleIdx="1" presStyleCnt="4"/>
      <dgm:spPr/>
      <dgm:t>
        <a:bodyPr/>
        <a:lstStyle/>
        <a:p>
          <a:endParaRPr lang="en-US"/>
        </a:p>
      </dgm:t>
    </dgm:pt>
    <dgm:pt modelId="{619567B0-6939-49CD-BDB6-B9FB4D702558}" type="pres">
      <dgm:prSet presAssocID="{1FFC75D2-C5B9-4FBB-A35C-17FD0B23CF64}" presName="parTrans" presStyleCnt="0"/>
      <dgm:spPr/>
    </dgm:pt>
    <dgm:pt modelId="{25B32552-7658-41BD-9B68-0C3F0D53B148}" type="pres">
      <dgm:prSet presAssocID="{0EE1172F-23B6-4366-8011-9D4AD67001EB}" presName="node" presStyleLbl="alignAccFollowNode1" presStyleIdx="3" presStyleCnt="12">
        <dgm:presLayoutVars>
          <dgm:bulletEnabled val="1"/>
        </dgm:presLayoutVars>
      </dgm:prSet>
      <dgm:spPr/>
      <dgm:t>
        <a:bodyPr/>
        <a:lstStyle/>
        <a:p>
          <a:endParaRPr lang="en-US"/>
        </a:p>
      </dgm:t>
    </dgm:pt>
    <dgm:pt modelId="{8F9D4B6F-355C-4592-973F-2D7B7383B3D7}" type="pres">
      <dgm:prSet presAssocID="{EDA9323C-5C82-4BB8-889E-FA1A8206C449}" presName="sibTrans" presStyleCnt="0"/>
      <dgm:spPr/>
    </dgm:pt>
    <dgm:pt modelId="{CEC68EC5-503C-4D27-A3C4-61CFE8E279CE}" type="pres">
      <dgm:prSet presAssocID="{0929643A-BFB6-49BB-BA78-6ABBE9796D26}" presName="node" presStyleLbl="alignAccFollowNode1" presStyleIdx="4" presStyleCnt="12">
        <dgm:presLayoutVars>
          <dgm:bulletEnabled val="1"/>
        </dgm:presLayoutVars>
      </dgm:prSet>
      <dgm:spPr/>
      <dgm:t>
        <a:bodyPr/>
        <a:lstStyle/>
        <a:p>
          <a:endParaRPr lang="en-US"/>
        </a:p>
      </dgm:t>
    </dgm:pt>
    <dgm:pt modelId="{10271C22-2573-4EEC-AE6C-AFCE8588FEB3}" type="pres">
      <dgm:prSet presAssocID="{9092E6D9-49A0-4612-AA83-CA1450836FCF}" presName="sibTrans" presStyleCnt="0"/>
      <dgm:spPr/>
    </dgm:pt>
    <dgm:pt modelId="{42E66684-DA03-4CEF-964D-F255FA2ACFC0}" type="pres">
      <dgm:prSet presAssocID="{CCFA1E90-3785-4238-BE50-67710B8CF801}" presName="node" presStyleLbl="alignAccFollowNode1" presStyleIdx="5" presStyleCnt="12">
        <dgm:presLayoutVars>
          <dgm:bulletEnabled val="1"/>
        </dgm:presLayoutVars>
      </dgm:prSet>
      <dgm:spPr/>
      <dgm:t>
        <a:bodyPr/>
        <a:lstStyle/>
        <a:p>
          <a:endParaRPr lang="en-US"/>
        </a:p>
      </dgm:t>
    </dgm:pt>
    <dgm:pt modelId="{A9E4D68A-BF84-47BC-97F2-72E085A80536}" type="pres">
      <dgm:prSet presAssocID="{9CDBEEA0-F5E9-46DB-8BA6-CEE5AC1E8D98}" presName="vSp" presStyleCnt="0"/>
      <dgm:spPr/>
    </dgm:pt>
    <dgm:pt modelId="{702EF2B7-B4F0-4463-9320-91B0DAA4FEFE}" type="pres">
      <dgm:prSet presAssocID="{CC86A6F2-4E1D-41CD-801C-44AEB80024DC}" presName="horFlow" presStyleCnt="0"/>
      <dgm:spPr/>
    </dgm:pt>
    <dgm:pt modelId="{A32B330C-A210-47C9-A797-66FF4DDA325F}" type="pres">
      <dgm:prSet presAssocID="{CC86A6F2-4E1D-41CD-801C-44AEB80024DC}" presName="bigChev" presStyleLbl="node1" presStyleIdx="2" presStyleCnt="4"/>
      <dgm:spPr/>
      <dgm:t>
        <a:bodyPr/>
        <a:lstStyle/>
        <a:p>
          <a:endParaRPr lang="en-US"/>
        </a:p>
      </dgm:t>
    </dgm:pt>
    <dgm:pt modelId="{B68D8E4E-05C8-482D-8BE8-060423DD7E15}" type="pres">
      <dgm:prSet presAssocID="{1636AB0D-C714-4ADD-A80E-9389F6B33D95}" presName="parTrans" presStyleCnt="0"/>
      <dgm:spPr/>
    </dgm:pt>
    <dgm:pt modelId="{136E643D-F043-4B87-A571-27EBC38914D5}" type="pres">
      <dgm:prSet presAssocID="{88632B61-70F6-4ECB-81B3-A160734EC1DC}" presName="node" presStyleLbl="alignAccFollowNode1" presStyleIdx="6" presStyleCnt="12">
        <dgm:presLayoutVars>
          <dgm:bulletEnabled val="1"/>
        </dgm:presLayoutVars>
      </dgm:prSet>
      <dgm:spPr/>
      <dgm:t>
        <a:bodyPr/>
        <a:lstStyle/>
        <a:p>
          <a:endParaRPr lang="en-US"/>
        </a:p>
      </dgm:t>
    </dgm:pt>
    <dgm:pt modelId="{22622860-3AE7-4BC5-AECF-5E4AEE4BD5A9}" type="pres">
      <dgm:prSet presAssocID="{6C4F602F-1554-461B-B65A-4BCFBC43959F}" presName="sibTrans" presStyleCnt="0"/>
      <dgm:spPr/>
    </dgm:pt>
    <dgm:pt modelId="{03A2CDF9-2B07-4372-B512-0C9C385E89C2}" type="pres">
      <dgm:prSet presAssocID="{55208A13-0AEF-4CC7-B69F-F8D8A9F7B608}" presName="node" presStyleLbl="alignAccFollowNode1" presStyleIdx="7" presStyleCnt="12">
        <dgm:presLayoutVars>
          <dgm:bulletEnabled val="1"/>
        </dgm:presLayoutVars>
      </dgm:prSet>
      <dgm:spPr/>
      <dgm:t>
        <a:bodyPr/>
        <a:lstStyle/>
        <a:p>
          <a:endParaRPr lang="en-US"/>
        </a:p>
      </dgm:t>
    </dgm:pt>
    <dgm:pt modelId="{31798609-D704-45D1-A04F-58E3E434C748}" type="pres">
      <dgm:prSet presAssocID="{ABF2B4A8-ADB6-46B3-8489-AC658B5F1D89}" presName="sibTrans" presStyleCnt="0"/>
      <dgm:spPr/>
    </dgm:pt>
    <dgm:pt modelId="{0120E7AE-F964-489E-825C-77CA55AE5219}" type="pres">
      <dgm:prSet presAssocID="{FB7FDB89-76D9-4996-B8E9-67900346EC7B}" presName="node" presStyleLbl="alignAccFollowNode1" presStyleIdx="8" presStyleCnt="12">
        <dgm:presLayoutVars>
          <dgm:bulletEnabled val="1"/>
        </dgm:presLayoutVars>
      </dgm:prSet>
      <dgm:spPr/>
      <dgm:t>
        <a:bodyPr/>
        <a:lstStyle/>
        <a:p>
          <a:endParaRPr lang="en-US"/>
        </a:p>
      </dgm:t>
    </dgm:pt>
    <dgm:pt modelId="{41AF816E-3300-415D-B557-87B1ADCDB936}" type="pres">
      <dgm:prSet presAssocID="{CC86A6F2-4E1D-41CD-801C-44AEB80024DC}" presName="vSp" presStyleCnt="0"/>
      <dgm:spPr/>
    </dgm:pt>
    <dgm:pt modelId="{B124D1BC-5C7C-4094-B03F-4FC58568F54F}" type="pres">
      <dgm:prSet presAssocID="{2AC728EE-D6A6-405B-AFD9-C918D0FC101C}" presName="horFlow" presStyleCnt="0"/>
      <dgm:spPr/>
    </dgm:pt>
    <dgm:pt modelId="{771FFD15-F1D8-4C8C-B539-A4865CF12602}" type="pres">
      <dgm:prSet presAssocID="{2AC728EE-D6A6-405B-AFD9-C918D0FC101C}" presName="bigChev" presStyleLbl="node1" presStyleIdx="3" presStyleCnt="4" custScaleY="102566"/>
      <dgm:spPr/>
      <dgm:t>
        <a:bodyPr/>
        <a:lstStyle/>
        <a:p>
          <a:endParaRPr lang="en-US"/>
        </a:p>
      </dgm:t>
    </dgm:pt>
    <dgm:pt modelId="{7C203029-DD35-42EE-AD9E-E9A177D00211}" type="pres">
      <dgm:prSet presAssocID="{CEDEA261-4E75-4515-A314-562C7B94061C}" presName="parTrans" presStyleCnt="0"/>
      <dgm:spPr/>
    </dgm:pt>
    <dgm:pt modelId="{881CD990-3845-43A5-994D-94859DD1F07F}" type="pres">
      <dgm:prSet presAssocID="{CC880C21-B0C7-4B43-A37D-4831D2314132}" presName="node" presStyleLbl="alignAccFollowNode1" presStyleIdx="9" presStyleCnt="12">
        <dgm:presLayoutVars>
          <dgm:bulletEnabled val="1"/>
        </dgm:presLayoutVars>
      </dgm:prSet>
      <dgm:spPr/>
      <dgm:t>
        <a:bodyPr/>
        <a:lstStyle/>
        <a:p>
          <a:endParaRPr lang="en-US"/>
        </a:p>
      </dgm:t>
    </dgm:pt>
    <dgm:pt modelId="{34905D55-9A3C-4299-B94D-19B4520ED3CB}" type="pres">
      <dgm:prSet presAssocID="{63E07B32-9A52-4002-98E6-C12986905525}" presName="sibTrans" presStyleCnt="0"/>
      <dgm:spPr/>
    </dgm:pt>
    <dgm:pt modelId="{B6F57395-C00A-46CA-8ADE-0E0D1C8C6B89}" type="pres">
      <dgm:prSet presAssocID="{4D779AF9-51A8-45E7-AD0D-7EFFC55EB63A}" presName="node" presStyleLbl="alignAccFollowNode1" presStyleIdx="10" presStyleCnt="12">
        <dgm:presLayoutVars>
          <dgm:bulletEnabled val="1"/>
        </dgm:presLayoutVars>
      </dgm:prSet>
      <dgm:spPr/>
      <dgm:t>
        <a:bodyPr/>
        <a:lstStyle/>
        <a:p>
          <a:endParaRPr lang="en-US"/>
        </a:p>
      </dgm:t>
    </dgm:pt>
    <dgm:pt modelId="{C54E6B92-BF5B-4ADB-9890-F74C12AF043C}" type="pres">
      <dgm:prSet presAssocID="{1C558EE6-5A8A-4A97-B9C3-F40369D60912}" presName="sibTrans" presStyleCnt="0"/>
      <dgm:spPr/>
    </dgm:pt>
    <dgm:pt modelId="{255DDAD3-34D1-4EB4-B309-ECEA234019F2}" type="pres">
      <dgm:prSet presAssocID="{536C5B64-AA40-4E2C-B897-32440CECB8A4}" presName="node" presStyleLbl="alignAccFollowNode1" presStyleIdx="11" presStyleCnt="12">
        <dgm:presLayoutVars>
          <dgm:bulletEnabled val="1"/>
        </dgm:presLayoutVars>
      </dgm:prSet>
      <dgm:spPr/>
      <dgm:t>
        <a:bodyPr/>
        <a:lstStyle/>
        <a:p>
          <a:endParaRPr lang="en-US"/>
        </a:p>
      </dgm:t>
    </dgm:pt>
  </dgm:ptLst>
  <dgm:cxnLst>
    <dgm:cxn modelId="{BB14DDB5-24DA-46A8-96E0-391914CBF7A3}" type="presOf" srcId="{2AC728EE-D6A6-405B-AFD9-C918D0FC101C}" destId="{771FFD15-F1D8-4C8C-B539-A4865CF12602}" srcOrd="0" destOrd="0" presId="urn:microsoft.com/office/officeart/2005/8/layout/lProcess3"/>
    <dgm:cxn modelId="{8ABA5897-600A-471F-AAC0-BA7A5CFCD82E}" type="presOf" srcId="{617425FA-1CC4-4C1A-9422-6702CA3A2E40}" destId="{E057D952-7802-425A-92DE-035ED542AF05}" srcOrd="0" destOrd="0" presId="urn:microsoft.com/office/officeart/2005/8/layout/lProcess3"/>
    <dgm:cxn modelId="{594617AE-56F0-4532-8188-6676B96397FA}" srcId="{2AC728EE-D6A6-405B-AFD9-C918D0FC101C}" destId="{4D779AF9-51A8-45E7-AD0D-7EFFC55EB63A}" srcOrd="1" destOrd="0" parTransId="{374E9A0B-8691-4870-AF89-4D4F39151F7C}" sibTransId="{1C558EE6-5A8A-4A97-B9C3-F40369D60912}"/>
    <dgm:cxn modelId="{D746CC41-9797-4EA0-B7FE-AB3E23AE8403}" type="presOf" srcId="{9CDBEEA0-F5E9-46DB-8BA6-CEE5AC1E8D98}" destId="{ACE5757D-D262-4F46-9B0C-42E2283C4F7A}" srcOrd="0" destOrd="0" presId="urn:microsoft.com/office/officeart/2005/8/layout/lProcess3"/>
    <dgm:cxn modelId="{6713774A-73E7-4EC2-A3CD-CEA300AE42FE}" srcId="{2AC728EE-D6A6-405B-AFD9-C918D0FC101C}" destId="{CC880C21-B0C7-4B43-A37D-4831D2314132}" srcOrd="0" destOrd="0" parTransId="{CEDEA261-4E75-4515-A314-562C7B94061C}" sibTransId="{63E07B32-9A52-4002-98E6-C12986905525}"/>
    <dgm:cxn modelId="{9E07574B-735D-4122-81CD-57EF919D203C}" srcId="{91D5A1B2-A874-459C-A550-FE95A4C90179}" destId="{B731F453-70C5-4F3F-BBDD-5B321A8CE5B7}" srcOrd="2" destOrd="0" parTransId="{424D7B9A-8019-4B9D-96C6-4C7A53B2F133}" sibTransId="{C3F9BB5A-11CD-4887-B83C-58A6A9147334}"/>
    <dgm:cxn modelId="{AEDE1EF5-199E-42EF-9E6E-9D5C0BBBD404}" srcId="{9CDBEEA0-F5E9-46DB-8BA6-CEE5AC1E8D98}" destId="{0929643A-BFB6-49BB-BA78-6ABBE9796D26}" srcOrd="1" destOrd="0" parTransId="{9993B958-625E-4651-B994-433AE0D437AB}" sibTransId="{9092E6D9-49A0-4612-AA83-CA1450836FCF}"/>
    <dgm:cxn modelId="{5FA4BEBA-1A16-45E6-8C96-72A07A889F5D}" type="presOf" srcId="{91D5A1B2-A874-459C-A550-FE95A4C90179}" destId="{05B51A9A-4331-4E87-B18E-41CC2C43F0A3}" srcOrd="0" destOrd="0" presId="urn:microsoft.com/office/officeart/2005/8/layout/lProcess3"/>
    <dgm:cxn modelId="{4BEC1E3C-E138-43C0-A3EB-84B9C1C0616F}" type="presOf" srcId="{C4EC0416-1F82-4DA9-82A2-C4B5B72B1639}" destId="{EA05E4E0-5767-4251-B7A8-CCB0709EFF60}" srcOrd="0" destOrd="0" presId="urn:microsoft.com/office/officeart/2005/8/layout/lProcess3"/>
    <dgm:cxn modelId="{D5114727-026F-469A-A381-AEEE2CF98352}" type="presOf" srcId="{CCFA1E90-3785-4238-BE50-67710B8CF801}" destId="{42E66684-DA03-4CEF-964D-F255FA2ACFC0}" srcOrd="0" destOrd="0" presId="urn:microsoft.com/office/officeart/2005/8/layout/lProcess3"/>
    <dgm:cxn modelId="{672EEAB1-9EEF-42ED-AC75-45FA8CA5A162}" type="presOf" srcId="{4D779AF9-51A8-45E7-AD0D-7EFFC55EB63A}" destId="{B6F57395-C00A-46CA-8ADE-0E0D1C8C6B89}" srcOrd="0" destOrd="0" presId="urn:microsoft.com/office/officeart/2005/8/layout/lProcess3"/>
    <dgm:cxn modelId="{856E10A6-681B-493E-9158-E6424D1FF03F}" srcId="{617425FA-1CC4-4C1A-9422-6702CA3A2E40}" destId="{CC86A6F2-4E1D-41CD-801C-44AEB80024DC}" srcOrd="2" destOrd="0" parTransId="{8CDD4B62-270F-4DFE-8C07-42810CA19C2C}" sibTransId="{31F89B40-72F8-4D74-89DF-6D775D548F1D}"/>
    <dgm:cxn modelId="{ED96659E-A83A-4B67-80A1-264E853A7379}" type="presOf" srcId="{CC86A6F2-4E1D-41CD-801C-44AEB80024DC}" destId="{A32B330C-A210-47C9-A797-66FF4DDA325F}" srcOrd="0" destOrd="0" presId="urn:microsoft.com/office/officeart/2005/8/layout/lProcess3"/>
    <dgm:cxn modelId="{64B4E828-D090-4E17-A36A-4417238BB9DE}" type="presOf" srcId="{B91B0B3F-86BC-4BE7-8144-F5FE5520DF91}" destId="{CB3490CA-3D6A-40D9-AE95-E09B6BFDCD07}" srcOrd="0" destOrd="0" presId="urn:microsoft.com/office/officeart/2005/8/layout/lProcess3"/>
    <dgm:cxn modelId="{67DA252E-E60D-4427-A48E-06934D9C4538}" srcId="{91D5A1B2-A874-459C-A550-FE95A4C90179}" destId="{B91B0B3F-86BC-4BE7-8144-F5FE5520DF91}" srcOrd="0" destOrd="0" parTransId="{4FD2BFA0-EBBF-4B43-A4DF-98197E080D24}" sibTransId="{F9FB6A9D-A98E-4D24-A009-45C873813A11}"/>
    <dgm:cxn modelId="{7D8883E7-997D-4409-9956-FB7C265C07BC}" srcId="{CC86A6F2-4E1D-41CD-801C-44AEB80024DC}" destId="{88632B61-70F6-4ECB-81B3-A160734EC1DC}" srcOrd="0" destOrd="0" parTransId="{1636AB0D-C714-4ADD-A80E-9389F6B33D95}" sibTransId="{6C4F602F-1554-461B-B65A-4BCFBC43959F}"/>
    <dgm:cxn modelId="{3AEB7822-3586-408F-BD84-0DD5210205FD}" type="presOf" srcId="{B731F453-70C5-4F3F-BBDD-5B321A8CE5B7}" destId="{C6B793B5-67E2-4689-894E-599A29155019}" srcOrd="0" destOrd="0" presId="urn:microsoft.com/office/officeart/2005/8/layout/lProcess3"/>
    <dgm:cxn modelId="{78FF64E2-58DD-40C3-9628-194C32E204E8}" type="presOf" srcId="{536C5B64-AA40-4E2C-B897-32440CECB8A4}" destId="{255DDAD3-34D1-4EB4-B309-ECEA234019F2}" srcOrd="0" destOrd="0" presId="urn:microsoft.com/office/officeart/2005/8/layout/lProcess3"/>
    <dgm:cxn modelId="{27BD3387-B250-4F43-B0CF-35F67BFC94EB}" type="presOf" srcId="{55208A13-0AEF-4CC7-B69F-F8D8A9F7B608}" destId="{03A2CDF9-2B07-4372-B512-0C9C385E89C2}" srcOrd="0" destOrd="0" presId="urn:microsoft.com/office/officeart/2005/8/layout/lProcess3"/>
    <dgm:cxn modelId="{24C980E7-14A4-41FE-B2AD-DBC0CFAECE84}" srcId="{91D5A1B2-A874-459C-A550-FE95A4C90179}" destId="{C4EC0416-1F82-4DA9-82A2-C4B5B72B1639}" srcOrd="1" destOrd="0" parTransId="{F3D5A9A7-321E-4C15-A884-55D32CFADE66}" sibTransId="{5DAA043F-1EFA-4E85-8CFA-41CD4B0BEA5C}"/>
    <dgm:cxn modelId="{2564A324-D2E0-4B24-8C75-3382119FD828}" type="presOf" srcId="{88632B61-70F6-4ECB-81B3-A160734EC1DC}" destId="{136E643D-F043-4B87-A571-27EBC38914D5}" srcOrd="0" destOrd="0" presId="urn:microsoft.com/office/officeart/2005/8/layout/lProcess3"/>
    <dgm:cxn modelId="{C56A8F77-3530-472A-A798-FF603EF5F7FB}" srcId="{CC86A6F2-4E1D-41CD-801C-44AEB80024DC}" destId="{55208A13-0AEF-4CC7-B69F-F8D8A9F7B608}" srcOrd="1" destOrd="0" parTransId="{4BB09555-29DD-43B7-A8E7-EDCA9313A592}" sibTransId="{ABF2B4A8-ADB6-46B3-8489-AC658B5F1D89}"/>
    <dgm:cxn modelId="{83B1B7AB-2118-4730-91DE-7496088E2425}" srcId="{2AC728EE-D6A6-405B-AFD9-C918D0FC101C}" destId="{536C5B64-AA40-4E2C-B897-32440CECB8A4}" srcOrd="2" destOrd="0" parTransId="{D5482AB2-86BB-4710-A4DB-59F68FC6AA8D}" sibTransId="{3A27714A-0EB8-4FD4-A726-A7A91BD9DBE5}"/>
    <dgm:cxn modelId="{8497ED8E-B169-48AC-AE42-1916AEA4A595}" type="presOf" srcId="{FB7FDB89-76D9-4996-B8E9-67900346EC7B}" destId="{0120E7AE-F964-489E-825C-77CA55AE5219}" srcOrd="0" destOrd="0" presId="urn:microsoft.com/office/officeart/2005/8/layout/lProcess3"/>
    <dgm:cxn modelId="{D0E9ACCA-268D-41D8-8CFD-6AA6F92C7C1E}" srcId="{CC86A6F2-4E1D-41CD-801C-44AEB80024DC}" destId="{FB7FDB89-76D9-4996-B8E9-67900346EC7B}" srcOrd="2" destOrd="0" parTransId="{893CB9E4-2A86-42E3-A94A-97FDF8746052}" sibTransId="{7D0C7D3A-3E6D-4695-B49B-2CDF0FD9B0F5}"/>
    <dgm:cxn modelId="{59FB313A-222E-4D18-B3AE-FE580F06AD4C}" type="presOf" srcId="{CC880C21-B0C7-4B43-A37D-4831D2314132}" destId="{881CD990-3845-43A5-994D-94859DD1F07F}" srcOrd="0" destOrd="0" presId="urn:microsoft.com/office/officeart/2005/8/layout/lProcess3"/>
    <dgm:cxn modelId="{588B396F-9348-464E-981E-20040000F8DA}" type="presOf" srcId="{0EE1172F-23B6-4366-8011-9D4AD67001EB}" destId="{25B32552-7658-41BD-9B68-0C3F0D53B148}" srcOrd="0" destOrd="0" presId="urn:microsoft.com/office/officeart/2005/8/layout/lProcess3"/>
    <dgm:cxn modelId="{1E1FDEFE-9B58-4C16-B3C1-726BDDDA2569}" srcId="{9CDBEEA0-F5E9-46DB-8BA6-CEE5AC1E8D98}" destId="{0EE1172F-23B6-4366-8011-9D4AD67001EB}" srcOrd="0" destOrd="0" parTransId="{1FFC75D2-C5B9-4FBB-A35C-17FD0B23CF64}" sibTransId="{EDA9323C-5C82-4BB8-889E-FA1A8206C449}"/>
    <dgm:cxn modelId="{8FC010A1-A5A4-45B4-9A08-D8AC374E5637}" srcId="{9CDBEEA0-F5E9-46DB-8BA6-CEE5AC1E8D98}" destId="{CCFA1E90-3785-4238-BE50-67710B8CF801}" srcOrd="2" destOrd="0" parTransId="{042CB108-BDDD-4562-B34B-8AE171A7ABD9}" sibTransId="{BD3F52E3-887B-49D6-9E5B-FC4CED959FF6}"/>
    <dgm:cxn modelId="{2FD54198-EC95-4929-8C13-B4F6226619B6}" type="presOf" srcId="{0929643A-BFB6-49BB-BA78-6ABBE9796D26}" destId="{CEC68EC5-503C-4D27-A3C4-61CFE8E279CE}" srcOrd="0" destOrd="0" presId="urn:microsoft.com/office/officeart/2005/8/layout/lProcess3"/>
    <dgm:cxn modelId="{4BBE8476-B4DB-4E3A-BA35-D114D089B45E}" srcId="{617425FA-1CC4-4C1A-9422-6702CA3A2E40}" destId="{91D5A1B2-A874-459C-A550-FE95A4C90179}" srcOrd="0" destOrd="0" parTransId="{E4C40A6F-93D1-437B-9E9E-6E715DF42220}" sibTransId="{BFB6C6A2-1B3C-462D-B541-6C35B02403B6}"/>
    <dgm:cxn modelId="{AB8B609E-4A4F-4AB8-84E5-E46A0688EC1B}" srcId="{617425FA-1CC4-4C1A-9422-6702CA3A2E40}" destId="{9CDBEEA0-F5E9-46DB-8BA6-CEE5AC1E8D98}" srcOrd="1" destOrd="0" parTransId="{71F984D6-ACC1-44CA-82E9-651C050B3190}" sibTransId="{51494A4C-DCFF-4E4F-BB66-FC4B707F0C4A}"/>
    <dgm:cxn modelId="{0B955480-20AD-4529-B961-3F4F79ECF45B}" srcId="{617425FA-1CC4-4C1A-9422-6702CA3A2E40}" destId="{2AC728EE-D6A6-405B-AFD9-C918D0FC101C}" srcOrd="3" destOrd="0" parTransId="{9481F8B8-4511-4738-93EB-DCAC3B3A9D0C}" sibTransId="{53567682-1EED-4328-A351-74A21F1EB050}"/>
    <dgm:cxn modelId="{E205BE8E-1A24-4D3A-9B88-3A441F5D9DFD}" type="presParOf" srcId="{E057D952-7802-425A-92DE-035ED542AF05}" destId="{2B71DC98-731C-4BFD-887C-855ABD8FB80F}" srcOrd="0" destOrd="0" presId="urn:microsoft.com/office/officeart/2005/8/layout/lProcess3"/>
    <dgm:cxn modelId="{4D307DA3-E2D5-4402-8115-B6EDCF28C128}" type="presParOf" srcId="{2B71DC98-731C-4BFD-887C-855ABD8FB80F}" destId="{05B51A9A-4331-4E87-B18E-41CC2C43F0A3}" srcOrd="0" destOrd="0" presId="urn:microsoft.com/office/officeart/2005/8/layout/lProcess3"/>
    <dgm:cxn modelId="{D1F241FB-89D1-4F56-9D8F-F8E12CD43F72}" type="presParOf" srcId="{2B71DC98-731C-4BFD-887C-855ABD8FB80F}" destId="{92842ADC-701D-4597-A774-47FD6CCC02B5}" srcOrd="1" destOrd="0" presId="urn:microsoft.com/office/officeart/2005/8/layout/lProcess3"/>
    <dgm:cxn modelId="{77E43939-5B7E-4BBA-8E36-BCEC0A201654}" type="presParOf" srcId="{2B71DC98-731C-4BFD-887C-855ABD8FB80F}" destId="{CB3490CA-3D6A-40D9-AE95-E09B6BFDCD07}" srcOrd="2" destOrd="0" presId="urn:microsoft.com/office/officeart/2005/8/layout/lProcess3"/>
    <dgm:cxn modelId="{F364D806-150A-4B14-A6A7-1C5E467BF01F}" type="presParOf" srcId="{2B71DC98-731C-4BFD-887C-855ABD8FB80F}" destId="{8857EB8E-D5AB-4866-9A85-3EAFE253A710}" srcOrd="3" destOrd="0" presId="urn:microsoft.com/office/officeart/2005/8/layout/lProcess3"/>
    <dgm:cxn modelId="{7357F3A7-E331-4324-8EDE-23C668AA2BF5}" type="presParOf" srcId="{2B71DC98-731C-4BFD-887C-855ABD8FB80F}" destId="{EA05E4E0-5767-4251-B7A8-CCB0709EFF60}" srcOrd="4" destOrd="0" presId="urn:microsoft.com/office/officeart/2005/8/layout/lProcess3"/>
    <dgm:cxn modelId="{EF9A774E-79E7-4477-8EDA-3AE858D08BD0}" type="presParOf" srcId="{2B71DC98-731C-4BFD-887C-855ABD8FB80F}" destId="{4EC2539B-4892-4824-9587-960A4B4579A9}" srcOrd="5" destOrd="0" presId="urn:microsoft.com/office/officeart/2005/8/layout/lProcess3"/>
    <dgm:cxn modelId="{B1701D97-B39C-45EC-81A8-40F4F2BEF883}" type="presParOf" srcId="{2B71DC98-731C-4BFD-887C-855ABD8FB80F}" destId="{C6B793B5-67E2-4689-894E-599A29155019}" srcOrd="6" destOrd="0" presId="urn:microsoft.com/office/officeart/2005/8/layout/lProcess3"/>
    <dgm:cxn modelId="{46C2274D-3A6F-412E-9849-C57AA8B72564}" type="presParOf" srcId="{E057D952-7802-425A-92DE-035ED542AF05}" destId="{D6DAC805-C7A7-4BF8-85DA-ED45EB49431B}" srcOrd="1" destOrd="0" presId="urn:microsoft.com/office/officeart/2005/8/layout/lProcess3"/>
    <dgm:cxn modelId="{B159D453-F27E-4EAB-B6AA-2E57899199D2}" type="presParOf" srcId="{E057D952-7802-425A-92DE-035ED542AF05}" destId="{C3E76774-B1CE-4768-B799-BEB86315B125}" srcOrd="2" destOrd="0" presId="urn:microsoft.com/office/officeart/2005/8/layout/lProcess3"/>
    <dgm:cxn modelId="{E359706A-4CA0-43BE-B94D-9C2071168B29}" type="presParOf" srcId="{C3E76774-B1CE-4768-B799-BEB86315B125}" destId="{ACE5757D-D262-4F46-9B0C-42E2283C4F7A}" srcOrd="0" destOrd="0" presId="urn:microsoft.com/office/officeart/2005/8/layout/lProcess3"/>
    <dgm:cxn modelId="{73CC91B3-6F37-402D-AEBC-01F11242CB88}" type="presParOf" srcId="{C3E76774-B1CE-4768-B799-BEB86315B125}" destId="{619567B0-6939-49CD-BDB6-B9FB4D702558}" srcOrd="1" destOrd="0" presId="urn:microsoft.com/office/officeart/2005/8/layout/lProcess3"/>
    <dgm:cxn modelId="{6DAE300B-A93C-4CAA-BFB8-A88949798B42}" type="presParOf" srcId="{C3E76774-B1CE-4768-B799-BEB86315B125}" destId="{25B32552-7658-41BD-9B68-0C3F0D53B148}" srcOrd="2" destOrd="0" presId="urn:microsoft.com/office/officeart/2005/8/layout/lProcess3"/>
    <dgm:cxn modelId="{FDA365C9-7D24-45A3-8539-D70BF47D78D5}" type="presParOf" srcId="{C3E76774-B1CE-4768-B799-BEB86315B125}" destId="{8F9D4B6F-355C-4592-973F-2D7B7383B3D7}" srcOrd="3" destOrd="0" presId="urn:microsoft.com/office/officeart/2005/8/layout/lProcess3"/>
    <dgm:cxn modelId="{21084EA3-2237-4FA0-BA53-B7C74662FC9D}" type="presParOf" srcId="{C3E76774-B1CE-4768-B799-BEB86315B125}" destId="{CEC68EC5-503C-4D27-A3C4-61CFE8E279CE}" srcOrd="4" destOrd="0" presId="urn:microsoft.com/office/officeart/2005/8/layout/lProcess3"/>
    <dgm:cxn modelId="{9C632D9D-AB3B-4267-951E-2F8E75032936}" type="presParOf" srcId="{C3E76774-B1CE-4768-B799-BEB86315B125}" destId="{10271C22-2573-4EEC-AE6C-AFCE8588FEB3}" srcOrd="5" destOrd="0" presId="urn:microsoft.com/office/officeart/2005/8/layout/lProcess3"/>
    <dgm:cxn modelId="{DF616AF7-C747-42CC-A8DB-9F902A2E428D}" type="presParOf" srcId="{C3E76774-B1CE-4768-B799-BEB86315B125}" destId="{42E66684-DA03-4CEF-964D-F255FA2ACFC0}" srcOrd="6" destOrd="0" presId="urn:microsoft.com/office/officeart/2005/8/layout/lProcess3"/>
    <dgm:cxn modelId="{2E2B47E8-3FA4-4F44-8A86-903E8265AD03}" type="presParOf" srcId="{E057D952-7802-425A-92DE-035ED542AF05}" destId="{A9E4D68A-BF84-47BC-97F2-72E085A80536}" srcOrd="3" destOrd="0" presId="urn:microsoft.com/office/officeart/2005/8/layout/lProcess3"/>
    <dgm:cxn modelId="{5EE520A7-F7BC-4C76-97F8-F4CA9159C5E4}" type="presParOf" srcId="{E057D952-7802-425A-92DE-035ED542AF05}" destId="{702EF2B7-B4F0-4463-9320-91B0DAA4FEFE}" srcOrd="4" destOrd="0" presId="urn:microsoft.com/office/officeart/2005/8/layout/lProcess3"/>
    <dgm:cxn modelId="{ADFF7128-BB35-4F1C-9D97-4F5F8F7507A5}" type="presParOf" srcId="{702EF2B7-B4F0-4463-9320-91B0DAA4FEFE}" destId="{A32B330C-A210-47C9-A797-66FF4DDA325F}" srcOrd="0" destOrd="0" presId="urn:microsoft.com/office/officeart/2005/8/layout/lProcess3"/>
    <dgm:cxn modelId="{FD1BCBAC-B961-47F2-A8DD-606B79256285}" type="presParOf" srcId="{702EF2B7-B4F0-4463-9320-91B0DAA4FEFE}" destId="{B68D8E4E-05C8-482D-8BE8-060423DD7E15}" srcOrd="1" destOrd="0" presId="urn:microsoft.com/office/officeart/2005/8/layout/lProcess3"/>
    <dgm:cxn modelId="{7C53F09F-3C22-4EAB-8C18-4682B45C6ECA}" type="presParOf" srcId="{702EF2B7-B4F0-4463-9320-91B0DAA4FEFE}" destId="{136E643D-F043-4B87-A571-27EBC38914D5}" srcOrd="2" destOrd="0" presId="urn:microsoft.com/office/officeart/2005/8/layout/lProcess3"/>
    <dgm:cxn modelId="{688F8428-7F0A-43B8-ADAC-8424D5BC3349}" type="presParOf" srcId="{702EF2B7-B4F0-4463-9320-91B0DAA4FEFE}" destId="{22622860-3AE7-4BC5-AECF-5E4AEE4BD5A9}" srcOrd="3" destOrd="0" presId="urn:microsoft.com/office/officeart/2005/8/layout/lProcess3"/>
    <dgm:cxn modelId="{01F676EC-4FD7-411C-9AF6-5C4BF145FE05}" type="presParOf" srcId="{702EF2B7-B4F0-4463-9320-91B0DAA4FEFE}" destId="{03A2CDF9-2B07-4372-B512-0C9C385E89C2}" srcOrd="4" destOrd="0" presId="urn:microsoft.com/office/officeart/2005/8/layout/lProcess3"/>
    <dgm:cxn modelId="{BDEC1F46-4158-4458-BADA-F5750C387C3E}" type="presParOf" srcId="{702EF2B7-B4F0-4463-9320-91B0DAA4FEFE}" destId="{31798609-D704-45D1-A04F-58E3E434C748}" srcOrd="5" destOrd="0" presId="urn:microsoft.com/office/officeart/2005/8/layout/lProcess3"/>
    <dgm:cxn modelId="{DE984B4B-09EF-4A22-879B-FF6D015C50B8}" type="presParOf" srcId="{702EF2B7-B4F0-4463-9320-91B0DAA4FEFE}" destId="{0120E7AE-F964-489E-825C-77CA55AE5219}" srcOrd="6" destOrd="0" presId="urn:microsoft.com/office/officeart/2005/8/layout/lProcess3"/>
    <dgm:cxn modelId="{17FF8B33-9D80-4F56-B74D-43AB5DB29930}" type="presParOf" srcId="{E057D952-7802-425A-92DE-035ED542AF05}" destId="{41AF816E-3300-415D-B557-87B1ADCDB936}" srcOrd="5" destOrd="0" presId="urn:microsoft.com/office/officeart/2005/8/layout/lProcess3"/>
    <dgm:cxn modelId="{F9F71927-4882-422C-BA9F-8CE830D3A193}" type="presParOf" srcId="{E057D952-7802-425A-92DE-035ED542AF05}" destId="{B124D1BC-5C7C-4094-B03F-4FC58568F54F}" srcOrd="6" destOrd="0" presId="urn:microsoft.com/office/officeart/2005/8/layout/lProcess3"/>
    <dgm:cxn modelId="{F8714FAC-D103-4242-8355-7F54496CCD76}" type="presParOf" srcId="{B124D1BC-5C7C-4094-B03F-4FC58568F54F}" destId="{771FFD15-F1D8-4C8C-B539-A4865CF12602}" srcOrd="0" destOrd="0" presId="urn:microsoft.com/office/officeart/2005/8/layout/lProcess3"/>
    <dgm:cxn modelId="{C6FFCC8B-58F0-4AF2-9E77-A39E34B27B93}" type="presParOf" srcId="{B124D1BC-5C7C-4094-B03F-4FC58568F54F}" destId="{7C203029-DD35-42EE-AD9E-E9A177D00211}" srcOrd="1" destOrd="0" presId="urn:microsoft.com/office/officeart/2005/8/layout/lProcess3"/>
    <dgm:cxn modelId="{2136E580-167A-462B-9875-95D4C9C98093}" type="presParOf" srcId="{B124D1BC-5C7C-4094-B03F-4FC58568F54F}" destId="{881CD990-3845-43A5-994D-94859DD1F07F}" srcOrd="2" destOrd="0" presId="urn:microsoft.com/office/officeart/2005/8/layout/lProcess3"/>
    <dgm:cxn modelId="{5254AB4D-F0B6-4C98-857F-82119119F01F}" type="presParOf" srcId="{B124D1BC-5C7C-4094-B03F-4FC58568F54F}" destId="{34905D55-9A3C-4299-B94D-19B4520ED3CB}" srcOrd="3" destOrd="0" presId="urn:microsoft.com/office/officeart/2005/8/layout/lProcess3"/>
    <dgm:cxn modelId="{6F60A564-A98A-4F21-A613-1309DAD04AE8}" type="presParOf" srcId="{B124D1BC-5C7C-4094-B03F-4FC58568F54F}" destId="{B6F57395-C00A-46CA-8ADE-0E0D1C8C6B89}" srcOrd="4" destOrd="0" presId="urn:microsoft.com/office/officeart/2005/8/layout/lProcess3"/>
    <dgm:cxn modelId="{52BDA813-C4DA-454F-B6FC-00B6DE93B287}" type="presParOf" srcId="{B124D1BC-5C7C-4094-B03F-4FC58568F54F}" destId="{C54E6B92-BF5B-4ADB-9890-F74C12AF043C}" srcOrd="5" destOrd="0" presId="urn:microsoft.com/office/officeart/2005/8/layout/lProcess3"/>
    <dgm:cxn modelId="{E81C2152-DCDE-43FD-8E3A-EF54D9F5186A}" type="presParOf" srcId="{B124D1BC-5C7C-4094-B03F-4FC58568F54F}" destId="{255DDAD3-34D1-4EB4-B309-ECEA234019F2}"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51A9A-4331-4E87-B18E-41CC2C43F0A3}">
      <dsp:nvSpPr>
        <dsp:cNvPr id="0" name=""/>
        <dsp:cNvSpPr/>
      </dsp:nvSpPr>
      <dsp:spPr>
        <a:xfrm>
          <a:off x="5109" y="1507332"/>
          <a:ext cx="2621400" cy="1048560"/>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From </a:t>
          </a:r>
          <a:r>
            <a:rPr lang="en-US" sz="1600" b="1" kern="1200" dirty="0" smtClean="0"/>
            <a:t>national </a:t>
          </a:r>
          <a:r>
            <a:rPr lang="en-US" sz="1600" b="1" kern="1200" dirty="0"/>
            <a:t>to </a:t>
          </a:r>
          <a:r>
            <a:rPr lang="en-US" sz="1600" b="1" kern="1200" dirty="0" smtClean="0"/>
            <a:t>County  clusters</a:t>
          </a:r>
          <a:endParaRPr lang="en-US" sz="1600" b="1" kern="1200" dirty="0"/>
        </a:p>
      </dsp:txBody>
      <dsp:txXfrm>
        <a:off x="529389" y="1507332"/>
        <a:ext cx="1572840" cy="1048560"/>
      </dsp:txXfrm>
    </dsp:sp>
    <dsp:sp modelId="{CB3490CA-3D6A-40D9-AE95-E09B6BFDCD07}">
      <dsp:nvSpPr>
        <dsp:cNvPr id="0" name=""/>
        <dsp:cNvSpPr/>
      </dsp:nvSpPr>
      <dsp:spPr>
        <a:xfrm>
          <a:off x="2285728" y="1596459"/>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High, </a:t>
          </a:r>
          <a:r>
            <a:rPr lang="en-US" sz="1600" b="1" kern="1200" dirty="0" smtClean="0"/>
            <a:t>Medium, </a:t>
          </a:r>
          <a:r>
            <a:rPr lang="en-US" sz="1600" b="1" kern="1200" dirty="0"/>
            <a:t>Low incidence cluster</a:t>
          </a:r>
        </a:p>
      </dsp:txBody>
      <dsp:txXfrm>
        <a:off x="2720881" y="1596459"/>
        <a:ext cx="1305457" cy="870305"/>
      </dsp:txXfrm>
    </dsp:sp>
    <dsp:sp modelId="{EA05E4E0-5767-4251-B7A8-CCB0709EFF60}">
      <dsp:nvSpPr>
        <dsp:cNvPr id="0" name=""/>
        <dsp:cNvSpPr/>
      </dsp:nvSpPr>
      <dsp:spPr>
        <a:xfrm>
          <a:off x="4156884" y="1596459"/>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 Timely data on granularity of epidemics</a:t>
          </a:r>
        </a:p>
      </dsp:txBody>
      <dsp:txXfrm>
        <a:off x="4592037" y="1596459"/>
        <a:ext cx="1305457" cy="870305"/>
      </dsp:txXfrm>
    </dsp:sp>
    <dsp:sp modelId="{C6B793B5-67E2-4689-894E-599A29155019}">
      <dsp:nvSpPr>
        <dsp:cNvPr id="0" name=""/>
        <dsp:cNvSpPr/>
      </dsp:nvSpPr>
      <dsp:spPr>
        <a:xfrm>
          <a:off x="6028039" y="1596459"/>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 Timely incidence surveillance</a:t>
          </a:r>
        </a:p>
      </dsp:txBody>
      <dsp:txXfrm>
        <a:off x="6463192" y="1596459"/>
        <a:ext cx="1305457" cy="870305"/>
      </dsp:txXfrm>
    </dsp:sp>
    <dsp:sp modelId="{ACE5757D-D262-4F46-9B0C-42E2283C4F7A}">
      <dsp:nvSpPr>
        <dsp:cNvPr id="0" name=""/>
        <dsp:cNvSpPr/>
      </dsp:nvSpPr>
      <dsp:spPr>
        <a:xfrm>
          <a:off x="5109" y="2702691"/>
          <a:ext cx="2621400" cy="1048560"/>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From </a:t>
          </a:r>
          <a:r>
            <a:rPr lang="en-US" sz="1600" b="1" kern="1200" dirty="0" smtClean="0"/>
            <a:t>interventions to populations</a:t>
          </a:r>
          <a:endParaRPr lang="en-US" sz="1600" b="1" kern="1200" dirty="0"/>
        </a:p>
      </dsp:txBody>
      <dsp:txXfrm>
        <a:off x="529389" y="2702691"/>
        <a:ext cx="1572840" cy="1048560"/>
      </dsp:txXfrm>
    </dsp:sp>
    <dsp:sp modelId="{25B32552-7658-41BD-9B68-0C3F0D53B148}">
      <dsp:nvSpPr>
        <dsp:cNvPr id="0" name=""/>
        <dsp:cNvSpPr/>
      </dsp:nvSpPr>
      <dsp:spPr>
        <a:xfrm>
          <a:off x="2285728" y="2791818"/>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By age group</a:t>
          </a:r>
        </a:p>
      </dsp:txBody>
      <dsp:txXfrm>
        <a:off x="2720881" y="2791818"/>
        <a:ext cx="1305457" cy="870305"/>
      </dsp:txXfrm>
    </dsp:sp>
    <dsp:sp modelId="{CEC68EC5-503C-4D27-A3C4-61CFE8E279CE}">
      <dsp:nvSpPr>
        <dsp:cNvPr id="0" name=""/>
        <dsp:cNvSpPr/>
      </dsp:nvSpPr>
      <dsp:spPr>
        <a:xfrm>
          <a:off x="4156884" y="2791818"/>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By priority populations</a:t>
          </a:r>
        </a:p>
      </dsp:txBody>
      <dsp:txXfrm>
        <a:off x="4592037" y="2791818"/>
        <a:ext cx="1305457" cy="870305"/>
      </dsp:txXfrm>
    </dsp:sp>
    <dsp:sp modelId="{42E66684-DA03-4CEF-964D-F255FA2ACFC0}">
      <dsp:nvSpPr>
        <dsp:cNvPr id="0" name=""/>
        <dsp:cNvSpPr/>
      </dsp:nvSpPr>
      <dsp:spPr>
        <a:xfrm>
          <a:off x="6028039" y="2791818"/>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By bridging populations </a:t>
          </a:r>
        </a:p>
      </dsp:txBody>
      <dsp:txXfrm>
        <a:off x="6463192" y="2791818"/>
        <a:ext cx="1305457" cy="870305"/>
      </dsp:txXfrm>
    </dsp:sp>
    <dsp:sp modelId="{A32B330C-A210-47C9-A797-66FF4DDA325F}">
      <dsp:nvSpPr>
        <dsp:cNvPr id="0" name=""/>
        <dsp:cNvSpPr/>
      </dsp:nvSpPr>
      <dsp:spPr>
        <a:xfrm>
          <a:off x="5109" y="3898049"/>
          <a:ext cx="2621400" cy="1048560"/>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From </a:t>
          </a:r>
          <a:r>
            <a:rPr lang="en-US" sz="1600" b="1" kern="1200" dirty="0" smtClean="0"/>
            <a:t>biomedical  only to combination prevention</a:t>
          </a:r>
          <a:endParaRPr lang="en-US" sz="1600" b="1" kern="1200" dirty="0"/>
        </a:p>
      </dsp:txBody>
      <dsp:txXfrm>
        <a:off x="529389" y="3898049"/>
        <a:ext cx="1572840" cy="1048560"/>
      </dsp:txXfrm>
    </dsp:sp>
    <dsp:sp modelId="{136E643D-F043-4B87-A571-27EBC38914D5}">
      <dsp:nvSpPr>
        <dsp:cNvPr id="0" name=""/>
        <dsp:cNvSpPr/>
      </dsp:nvSpPr>
      <dsp:spPr>
        <a:xfrm>
          <a:off x="2285728" y="3987177"/>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 </a:t>
          </a:r>
          <a:r>
            <a:rPr lang="en-US" sz="1600" b="1" kern="1200" dirty="0" smtClean="0"/>
            <a:t>targeted packages at scale</a:t>
          </a:r>
          <a:endParaRPr lang="en-US" sz="1600" b="1" kern="1200" dirty="0"/>
        </a:p>
      </dsp:txBody>
      <dsp:txXfrm>
        <a:off x="2720881" y="3987177"/>
        <a:ext cx="1305457" cy="870305"/>
      </dsp:txXfrm>
    </dsp:sp>
    <dsp:sp modelId="{03A2CDF9-2B07-4372-B512-0C9C385E89C2}">
      <dsp:nvSpPr>
        <dsp:cNvPr id="0" name=""/>
        <dsp:cNvSpPr/>
      </dsp:nvSpPr>
      <dsp:spPr>
        <a:xfrm>
          <a:off x="4156884" y="3987177"/>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 </a:t>
          </a:r>
          <a:r>
            <a:rPr lang="en-US" sz="1600" b="1" kern="1200" dirty="0" smtClean="0"/>
            <a:t>faster research to policy translation</a:t>
          </a:r>
          <a:endParaRPr lang="en-US" sz="1600" b="1" kern="1200" dirty="0"/>
        </a:p>
      </dsp:txBody>
      <dsp:txXfrm>
        <a:off x="4592037" y="3987177"/>
        <a:ext cx="1305457" cy="870305"/>
      </dsp:txXfrm>
    </dsp:sp>
    <dsp:sp modelId="{0120E7AE-F964-489E-825C-77CA55AE5219}">
      <dsp:nvSpPr>
        <dsp:cNvPr id="0" name=""/>
        <dsp:cNvSpPr/>
      </dsp:nvSpPr>
      <dsp:spPr>
        <a:xfrm>
          <a:off x="6028039" y="3987177"/>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coordinated </a:t>
          </a:r>
          <a:r>
            <a:rPr lang="en-US" sz="1600" b="1" kern="1200" dirty="0"/>
            <a:t>R&amp;D for HIV prevention</a:t>
          </a:r>
        </a:p>
      </dsp:txBody>
      <dsp:txXfrm>
        <a:off x="6463192" y="3987177"/>
        <a:ext cx="1305457" cy="870305"/>
      </dsp:txXfrm>
    </dsp:sp>
    <dsp:sp modelId="{771FFD15-F1D8-4C8C-B539-A4865CF12602}">
      <dsp:nvSpPr>
        <dsp:cNvPr id="0" name=""/>
        <dsp:cNvSpPr/>
      </dsp:nvSpPr>
      <dsp:spPr>
        <a:xfrm>
          <a:off x="5109" y="5093408"/>
          <a:ext cx="2621400" cy="1075466"/>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From health to HIV </a:t>
          </a:r>
          <a:r>
            <a:rPr lang="en-US" sz="1600" b="1" kern="1200" dirty="0"/>
            <a:t>prevention </a:t>
          </a:r>
          <a:r>
            <a:rPr lang="en-US" sz="1600" b="1" kern="1200" dirty="0" smtClean="0"/>
            <a:t>as everyone's </a:t>
          </a:r>
          <a:r>
            <a:rPr lang="en-US" sz="1600" b="1" kern="1200" dirty="0"/>
            <a:t>business </a:t>
          </a:r>
        </a:p>
      </dsp:txBody>
      <dsp:txXfrm>
        <a:off x="542842" y="5093408"/>
        <a:ext cx="1545934" cy="1075466"/>
      </dsp:txXfrm>
    </dsp:sp>
    <dsp:sp modelId="{881CD990-3845-43A5-994D-94859DD1F07F}">
      <dsp:nvSpPr>
        <dsp:cNvPr id="0" name=""/>
        <dsp:cNvSpPr/>
      </dsp:nvSpPr>
      <dsp:spPr>
        <a:xfrm>
          <a:off x="2285728" y="5195989"/>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Leverage political leadership</a:t>
          </a:r>
        </a:p>
      </dsp:txBody>
      <dsp:txXfrm>
        <a:off x="2720881" y="5195989"/>
        <a:ext cx="1305457" cy="870305"/>
      </dsp:txXfrm>
    </dsp:sp>
    <dsp:sp modelId="{B6F57395-C00A-46CA-8ADE-0E0D1C8C6B89}">
      <dsp:nvSpPr>
        <dsp:cNvPr id="0" name=""/>
        <dsp:cNvSpPr/>
      </dsp:nvSpPr>
      <dsp:spPr>
        <a:xfrm>
          <a:off x="4156884" y="5195989"/>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Leverage social movements</a:t>
          </a:r>
        </a:p>
      </dsp:txBody>
      <dsp:txXfrm>
        <a:off x="4592037" y="5195989"/>
        <a:ext cx="1305457" cy="870305"/>
      </dsp:txXfrm>
    </dsp:sp>
    <dsp:sp modelId="{255DDAD3-34D1-4EB4-B309-ECEA234019F2}">
      <dsp:nvSpPr>
        <dsp:cNvPr id="0" name=""/>
        <dsp:cNvSpPr/>
      </dsp:nvSpPr>
      <dsp:spPr>
        <a:xfrm>
          <a:off x="6028039" y="5195989"/>
          <a:ext cx="2175762" cy="87030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t>Legal and structural reforms</a:t>
          </a:r>
        </a:p>
      </dsp:txBody>
      <dsp:txXfrm>
        <a:off x="6463192" y="5195989"/>
        <a:ext cx="1305457" cy="87030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ea typeface="ＭＳ Ｐゴシック" pitchFamily="-108" charset="-128"/>
                <a:cs typeface="+mn-cs"/>
              </a:defRPr>
            </a:lvl1pPr>
          </a:lstStyle>
          <a:p>
            <a:pPr>
              <a:defRPr/>
            </a:pPr>
            <a:fld id="{6D7A6AAF-5BD7-499E-A6AE-45FCEDB966D6}" type="datetimeFigureOut">
              <a:rPr lang="en-US"/>
              <a:pPr>
                <a:defRPr/>
              </a:pPr>
              <a:t>24-Jul-18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8AB3F6D1-CB8B-4859-A2AA-D5A028B2F1A9}" type="slidenum">
              <a:rPr lang="en-US" altLang="en-US"/>
              <a:pPr>
                <a:defRPr/>
              </a:pPr>
              <a:t>‹#›</a:t>
            </a:fld>
            <a:endParaRPr lang="en-US" altLang="en-US" dirty="0"/>
          </a:p>
        </p:txBody>
      </p:sp>
    </p:spTree>
    <p:extLst>
      <p:ext uri="{BB962C8B-B14F-4D97-AF65-F5344CB8AC3E}">
        <p14:creationId xmlns:p14="http://schemas.microsoft.com/office/powerpoint/2010/main" val="3212866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ＭＳ Ｐゴシック" panose="020B0600070205080204" pitchFamily="34" charset="-128"/>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ea typeface="ＭＳ Ｐゴシック" panose="020B0600070205080204" pitchFamily="34" charset="-128"/>
                <a:cs typeface="+mn-cs"/>
              </a:defRPr>
            </a:lvl1pPr>
          </a:lstStyle>
          <a:p>
            <a:pPr>
              <a:defRPr/>
            </a:pPr>
            <a:fld id="{648DA91E-7BC6-4C8D-B08F-6C4435EEB258}" type="datetimeFigureOut">
              <a:rPr lang="en-US"/>
              <a:pPr>
                <a:defRPr/>
              </a:pPr>
              <a:t>24-Jul-18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ＭＳ Ｐゴシック" panose="020B0600070205080204"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E65D1C89-683B-479D-99A4-06F0BB732E02}" type="slidenum">
              <a:rPr lang="en-US" altLang="en-US"/>
              <a:pPr>
                <a:defRPr/>
              </a:pPr>
              <a:t>‹#›</a:t>
            </a:fld>
            <a:endParaRPr lang="en-US" altLang="en-US" dirty="0"/>
          </a:p>
        </p:txBody>
      </p:sp>
    </p:spTree>
    <p:extLst>
      <p:ext uri="{BB962C8B-B14F-4D97-AF65-F5344CB8AC3E}">
        <p14:creationId xmlns:p14="http://schemas.microsoft.com/office/powerpoint/2010/main" val="33108244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sz="1800" dirty="0" smtClean="0"/>
              <a:t>I would like to start by thanking some very special people who have come today in support of team Kenya and myself.  H.E the First Lady of the Republic of Kenya, Margaret Kenyatta, the Chief Administrative Secretary of the Ministry of Health, my Chair of the Board of the National AIDS Control Council, team Kenya, my friends and colleagues and my very special parents Monica and Pascal Kilonzo.</a:t>
            </a:r>
          </a:p>
          <a:p>
            <a:pPr>
              <a:defRPr/>
            </a:pPr>
            <a:endParaRPr lang="en-US" sz="1800" dirty="0" smtClean="0"/>
          </a:p>
          <a:p>
            <a:pPr>
              <a:defRPr/>
            </a:pPr>
            <a:r>
              <a:rPr lang="en-US" sz="1800" dirty="0" smtClean="0"/>
              <a:t>I also take this opportunity to welcome you all to the Kenya satellite sessions on our experiences and lessons with 90-90-90, and being the a pioneer in the scale up of HIV </a:t>
            </a:r>
            <a:r>
              <a:rPr lang="en-US" sz="1800" dirty="0" err="1" smtClean="0"/>
              <a:t>PrEP</a:t>
            </a:r>
            <a:r>
              <a:rPr lang="en-US" sz="1800" dirty="0" smtClean="0"/>
              <a:t>, and also to The team Kenya stand at 112</a:t>
            </a:r>
          </a:p>
          <a:p>
            <a:pPr>
              <a:defRPr/>
            </a:pPr>
            <a:endParaRPr lang="en-US" sz="1800" dirty="0" smtClean="0"/>
          </a:p>
          <a:p>
            <a:pPr>
              <a:defRPr/>
            </a:pPr>
            <a:r>
              <a:rPr lang="en-US" sz="1800" dirty="0" smtClean="0"/>
              <a:t>I thank the International AIDS Society for this opportunity to speak on matters HIV prevention, a subject that is close to my heart and one which I have and will continue to advocate</a:t>
            </a:r>
            <a:endParaRPr lang="en-US" sz="180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A8F641C-397F-443A-B284-F01821FDC648}" type="slidenum">
              <a:rPr lang="en-US" altLang="en-US" smtClean="0"/>
              <a:pPr/>
              <a:t>2</a:t>
            </a:fld>
            <a:endParaRPr lang="en-US" altLang="en-US" smtClean="0"/>
          </a:p>
        </p:txBody>
      </p:sp>
    </p:spTree>
    <p:extLst>
      <p:ext uri="{BB962C8B-B14F-4D97-AF65-F5344CB8AC3E}">
        <p14:creationId xmlns:p14="http://schemas.microsoft.com/office/powerpoint/2010/main" val="293521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have had successes - The voluntary medical male circumcision  programme started slow with a focus on community empowerment and buy-in, with circumcision being a cultural issue.  Targeted campaigns were systematically over time.  </a:t>
            </a:r>
          </a:p>
          <a:p>
            <a:endParaRPr lang="en-US" altLang="en-US" smtClean="0"/>
          </a:p>
          <a:p>
            <a:r>
              <a:rPr lang="en-US" altLang="en-US" smtClean="0"/>
              <a:t>A global and incoutry roadmaps were developed with clear targets. Services were implemented at scale in the target area.  </a:t>
            </a:r>
          </a:p>
          <a:p>
            <a:endParaRPr lang="en-US" altLang="en-US" smtClean="0"/>
          </a:p>
          <a:p>
            <a:r>
              <a:rPr lang="en-US" altLang="en-US" smtClean="0"/>
              <a:t>Today, we have remarkable success today with a coverage of &gt;18 million) and what that has translated to in reduction in new infections for men (and women).</a:t>
            </a:r>
          </a:p>
          <a:p>
            <a:endParaRPr lang="en-US" altLang="en-US" smtClean="0"/>
          </a:p>
          <a:p>
            <a:r>
              <a:rPr lang="en-US" altLang="en-US" smtClean="0"/>
              <a:t>However, we have not celebrated this enough or leveraged the lessons such as the importance of harnessing community leadership that has been key to all VMMC programmes. </a:t>
            </a:r>
          </a:p>
          <a:p>
            <a:endParaRPr lang="en-US" altLang="en-US" smtClean="0"/>
          </a:p>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94DECF-D416-46E1-9BAA-39553ECFBB96}" type="slidenum">
              <a:rPr lang="en-US" altLang="en-US" smtClean="0"/>
              <a:pPr/>
              <a:t>16</a:t>
            </a:fld>
            <a:endParaRPr lang="en-US" altLang="en-US" smtClean="0"/>
          </a:p>
        </p:txBody>
      </p:sp>
    </p:spTree>
    <p:extLst>
      <p:ext uri="{BB962C8B-B14F-4D97-AF65-F5344CB8AC3E}">
        <p14:creationId xmlns:p14="http://schemas.microsoft.com/office/powerpoint/2010/main" val="423003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spcBef>
                <a:spcPct val="0"/>
              </a:spcBef>
              <a:defRPr/>
            </a:pPr>
            <a:endParaRPr lang="en-GB" altLang="en-US" sz="3600" u="sng" dirty="0" smtClean="0"/>
          </a:p>
          <a:p>
            <a:pPr>
              <a:spcBef>
                <a:spcPct val="0"/>
              </a:spcBef>
              <a:defRPr/>
            </a:pPr>
            <a:r>
              <a:rPr lang="en-US" dirty="0" smtClean="0"/>
              <a:t>With regard to scientific advances, more recent advances with Treatment as Prevention study, was key in identifying the importance of ART scale up as an opportunity for HIV prevention.  </a:t>
            </a:r>
          </a:p>
          <a:p>
            <a:pPr>
              <a:spcBef>
                <a:spcPct val="0"/>
              </a:spcBef>
              <a:defRPr/>
            </a:pPr>
            <a:endParaRPr lang="en-US" dirty="0" smtClean="0"/>
          </a:p>
          <a:p>
            <a:pPr>
              <a:spcBef>
                <a:spcPct val="0"/>
              </a:spcBef>
              <a:defRPr/>
            </a:pPr>
            <a:r>
              <a:rPr lang="en-US" dirty="0" smtClean="0"/>
              <a:t>The results were and remain key in propelling us forward to ensure that the 14million people living with HIV who are not yet on treatment are immediately identified and initiated.  </a:t>
            </a:r>
          </a:p>
          <a:p>
            <a:pPr>
              <a:spcBef>
                <a:spcPct val="0"/>
              </a:spcBef>
              <a:defRPr/>
            </a:pPr>
            <a:endParaRPr lang="en-US" dirty="0" smtClean="0"/>
          </a:p>
          <a:p>
            <a:pPr>
              <a:spcBef>
                <a:spcPct val="0"/>
              </a:spcBef>
              <a:defRPr/>
            </a:pPr>
            <a:r>
              <a:rPr lang="en-US" dirty="0" smtClean="0"/>
              <a:t>However, the data also tells us that in the real world setting, HPTN 052 results of 96% protection effect may not be attainable.  </a:t>
            </a:r>
          </a:p>
          <a:p>
            <a:pPr>
              <a:spcBef>
                <a:spcPct val="0"/>
              </a:spcBef>
              <a:defRPr/>
            </a:pPr>
            <a:endParaRPr lang="en-US" dirty="0" smtClean="0"/>
          </a:p>
          <a:p>
            <a:pPr>
              <a:spcBef>
                <a:spcPct val="0"/>
              </a:spcBef>
              <a:defRPr/>
            </a:pPr>
            <a:r>
              <a:rPr lang="en-US" dirty="0" smtClean="0"/>
              <a:t>Recent studies in </a:t>
            </a:r>
            <a:r>
              <a:rPr lang="en-US" dirty="0" err="1" smtClean="0"/>
              <a:t>phylogenetics</a:t>
            </a:r>
            <a:r>
              <a:rPr lang="en-US" dirty="0" smtClean="0"/>
              <a:t> show that r</a:t>
            </a:r>
            <a:r>
              <a:rPr lang="en-GB" altLang="en-US" dirty="0" err="1" smtClean="0"/>
              <a:t>ecent</a:t>
            </a:r>
            <a:r>
              <a:rPr lang="en-GB" altLang="en-US" dirty="0" smtClean="0"/>
              <a:t> HIV infections are at least 30 times more infectious than older infections and we are still far from being able to diagnose acute infections efficiently </a:t>
            </a:r>
          </a:p>
          <a:p>
            <a:pPr>
              <a:spcBef>
                <a:spcPct val="0"/>
              </a:spcBef>
              <a:defRPr/>
            </a:pPr>
            <a:r>
              <a:rPr lang="en-GB" altLang="en-US" dirty="0" smtClean="0">
                <a:solidFill>
                  <a:srgbClr val="0070C0"/>
                </a:solidFill>
              </a:rPr>
              <a:t>(</a:t>
            </a:r>
            <a:r>
              <a:rPr lang="en-US" altLang="en-US" dirty="0" smtClean="0">
                <a:solidFill>
                  <a:srgbClr val="0070C0"/>
                </a:solidFill>
              </a:rPr>
              <a:t>Fraser C,  HIV </a:t>
            </a:r>
            <a:r>
              <a:rPr lang="en-US" altLang="en-US" dirty="0" err="1" smtClean="0">
                <a:solidFill>
                  <a:srgbClr val="0070C0"/>
                </a:solidFill>
              </a:rPr>
              <a:t>Phylogenetics</a:t>
            </a:r>
            <a:r>
              <a:rPr lang="en-US" altLang="en-US" dirty="0" smtClean="0">
                <a:solidFill>
                  <a:srgbClr val="0070C0"/>
                </a:solidFill>
              </a:rPr>
              <a:t>: Lessons for HIV Prevention. CROI, 2017</a:t>
            </a:r>
            <a:r>
              <a:rPr lang="en-GB" altLang="en-US" dirty="0" smtClean="0">
                <a:solidFill>
                  <a:srgbClr val="0070C0"/>
                </a:solidFill>
              </a:rPr>
              <a:t>).  </a:t>
            </a:r>
          </a:p>
          <a:p>
            <a:pPr>
              <a:spcBef>
                <a:spcPct val="0"/>
              </a:spcBef>
              <a:defRPr/>
            </a:pPr>
            <a:endParaRPr lang="en-GB" dirty="0" smtClean="0">
              <a:solidFill>
                <a:srgbClr val="0070C0"/>
              </a:solidFill>
            </a:endParaRPr>
          </a:p>
          <a:p>
            <a:pPr>
              <a:spcBef>
                <a:spcPct val="0"/>
              </a:spcBef>
              <a:defRPr/>
            </a:pPr>
            <a:r>
              <a:rPr lang="en-GB" dirty="0" smtClean="0">
                <a:solidFill>
                  <a:srgbClr val="0070C0"/>
                </a:solidFill>
              </a:rPr>
              <a:t>Quality of care and therefore viral suppression at high coverage still remain below the threshold that would facilitate rapid results.  Additionally evidence from high treatment performing countries such as Botswana clearly demonstrate the need for targeted primary prevention.  </a:t>
            </a:r>
          </a:p>
          <a:p>
            <a:pPr>
              <a:spcBef>
                <a:spcPct val="0"/>
              </a:spcBef>
              <a:defRPr/>
            </a:pPr>
            <a:endParaRPr lang="en-GB" dirty="0" smtClean="0">
              <a:solidFill>
                <a:srgbClr val="0070C0"/>
              </a:solidFill>
            </a:endParaRPr>
          </a:p>
          <a:p>
            <a:pPr>
              <a:spcBef>
                <a:spcPct val="0"/>
              </a:spcBef>
              <a:defRPr/>
            </a:pPr>
            <a:r>
              <a:rPr lang="en-GB" dirty="0" smtClean="0">
                <a:solidFill>
                  <a:srgbClr val="0070C0"/>
                </a:solidFill>
              </a:rPr>
              <a:t>UNAIDS modelling notes that while we are on track for our global treatment targets as denoted by the dotted blue/green line, we will not achieve an inverse incidence reduction within our set timelines.  </a:t>
            </a:r>
          </a:p>
          <a:p>
            <a:pPr>
              <a:spcBef>
                <a:spcPct val="0"/>
              </a:spcBef>
              <a:defRPr/>
            </a:pPr>
            <a:endParaRPr lang="en-GB" dirty="0" smtClean="0">
              <a:solidFill>
                <a:srgbClr val="0070C0"/>
              </a:solidFill>
            </a:endParaRPr>
          </a:p>
          <a:p>
            <a:pPr>
              <a:spcBef>
                <a:spcPct val="0"/>
              </a:spcBef>
              <a:defRPr/>
            </a:pPr>
            <a:r>
              <a:rPr lang="en-GB" dirty="0" smtClean="0">
                <a:solidFill>
                  <a:srgbClr val="0070C0"/>
                </a:solidFill>
              </a:rPr>
              <a:t>Before I move on from this slide, I am aware of the false dichotomy we in the HIV response have increasingly created between HIV prevention and treatment.</a:t>
            </a:r>
          </a:p>
          <a:p>
            <a:pPr>
              <a:spcBef>
                <a:spcPct val="0"/>
              </a:spcBef>
              <a:defRPr/>
            </a:pPr>
            <a:endParaRPr lang="en-GB" dirty="0" smtClean="0">
              <a:solidFill>
                <a:srgbClr val="0070C0"/>
              </a:solidFill>
            </a:endParaRPr>
          </a:p>
          <a:p>
            <a:pPr>
              <a:spcBef>
                <a:spcPct val="0"/>
              </a:spcBef>
              <a:defRPr/>
            </a:pPr>
            <a:r>
              <a:rPr lang="en-GB" dirty="0" smtClean="0">
                <a:solidFill>
                  <a:srgbClr val="0070C0"/>
                </a:solidFill>
              </a:rPr>
              <a:t>  </a:t>
            </a:r>
            <a:r>
              <a:rPr lang="en-US" dirty="0" smtClean="0"/>
              <a:t>It worries me sometimes that we discuss HIV in terms of treatment and prevention disparately.  I wish to remind us all that we have ONE, ONE, epidemic. </a:t>
            </a:r>
          </a:p>
          <a:p>
            <a:pPr>
              <a:spcBef>
                <a:spcPct val="0"/>
              </a:spcBef>
              <a:defRPr/>
            </a:pPr>
            <a:endParaRPr lang="en-US" dirty="0" smtClean="0"/>
          </a:p>
          <a:p>
            <a:pPr>
              <a:spcBef>
                <a:spcPct val="0"/>
              </a:spcBef>
              <a:defRPr/>
            </a:pPr>
            <a:r>
              <a:rPr lang="en-US" dirty="0" smtClean="0"/>
              <a:t> Prevention and treatment are complimentary sides of the same coin. </a:t>
            </a:r>
          </a:p>
          <a:p>
            <a:pPr>
              <a:spcBef>
                <a:spcPct val="0"/>
              </a:spcBef>
              <a:defRPr/>
            </a:pPr>
            <a:endParaRPr lang="en-GB" dirty="0" smtClean="0">
              <a:solidFill>
                <a:srgbClr val="0070C0"/>
              </a:solidFill>
            </a:endParaRPr>
          </a:p>
          <a:p>
            <a:pPr>
              <a:spcBef>
                <a:spcPct val="0"/>
              </a:spcBef>
              <a:defRPr/>
            </a:pPr>
            <a:endParaRPr lang="en-GB" dirty="0" smtClean="0">
              <a:solidFill>
                <a:srgbClr val="0070C0"/>
              </a:solidFill>
            </a:endParaRPr>
          </a:p>
          <a:p>
            <a:pPr>
              <a:defRPr/>
            </a:pPr>
            <a:endParaRPr lang="en-GB" altLang="en-US" dirty="0" smtClean="0"/>
          </a:p>
          <a:p>
            <a:pPr>
              <a:defRPr/>
            </a:pPr>
            <a:endParaRPr 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A636D04-3C55-4FE9-894D-9C8C697499F3}" type="slidenum">
              <a:rPr lang="en-US" altLang="en-US" smtClean="0"/>
              <a:pPr/>
              <a:t>17</a:t>
            </a:fld>
            <a:endParaRPr lang="en-US" altLang="en-US" smtClean="0"/>
          </a:p>
        </p:txBody>
      </p:sp>
    </p:spTree>
    <p:extLst>
      <p:ext uri="{BB962C8B-B14F-4D97-AF65-F5344CB8AC3E}">
        <p14:creationId xmlns:p14="http://schemas.microsoft.com/office/powerpoint/2010/main" val="80755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62500" lnSpcReduction="20000"/>
          </a:bodyPr>
          <a:lstStyle/>
          <a:p>
            <a:pPr>
              <a:defRPr/>
            </a:pPr>
            <a:r>
              <a:rPr lang="en-US" altLang="en-US" dirty="0" smtClean="0"/>
              <a:t>I wish to come back to the third perspective that I had on </a:t>
            </a:r>
            <a:r>
              <a:rPr lang="en-US" altLang="en-US" dirty="0" err="1" smtClean="0"/>
              <a:t>Differntiated</a:t>
            </a:r>
            <a:r>
              <a:rPr lang="en-US" altLang="en-US" dirty="0" smtClean="0"/>
              <a:t> HIV prevention. </a:t>
            </a:r>
          </a:p>
          <a:p>
            <a:pPr>
              <a:defRPr/>
            </a:pPr>
            <a:endParaRPr lang="en-US" altLang="en-US" dirty="0" smtClean="0"/>
          </a:p>
          <a:p>
            <a:pPr>
              <a:defRPr/>
            </a:pPr>
            <a:r>
              <a:rPr lang="en-US" altLang="en-US" dirty="0" smtClean="0"/>
              <a:t>I fall back to Kenya’s HIV prevention revolution, where the notion of a differentiated approach to the HIV response actually begun, informed by recognizing that we had to do things differently. </a:t>
            </a:r>
          </a:p>
          <a:p>
            <a:pPr>
              <a:defRPr/>
            </a:pPr>
            <a:endParaRPr lang="en-US" altLang="en-US" dirty="0" smtClean="0"/>
          </a:p>
          <a:p>
            <a:pPr>
              <a:defRPr/>
            </a:pPr>
            <a:r>
              <a:rPr lang="en-US" altLang="en-US" dirty="0" smtClean="0"/>
              <a:t> In 2014, we recognized that the spray and pray one size fits all approach applied generically for HIV interventions was not delivering on the required results for prevention.  </a:t>
            </a:r>
          </a:p>
          <a:p>
            <a:pPr>
              <a:defRPr/>
            </a:pPr>
            <a:endParaRPr lang="en-US" altLang="en-US" dirty="0" smtClean="0"/>
          </a:p>
          <a:p>
            <a:pPr>
              <a:defRPr/>
            </a:pPr>
            <a:r>
              <a:rPr lang="en-US" altLang="en-US" dirty="0" smtClean="0"/>
              <a:t>Every 2 years we were increasing the 1.5 million people living with HIV by 10% in Kenya.  Important recognition was that the rates of new infections were not evenly distributed across the Country.  </a:t>
            </a:r>
          </a:p>
          <a:p>
            <a:pPr>
              <a:defRPr/>
            </a:pPr>
            <a:endParaRPr lang="en-US" altLang="en-US" dirty="0" smtClean="0"/>
          </a:p>
          <a:p>
            <a:pPr>
              <a:defRPr/>
            </a:pPr>
            <a:r>
              <a:rPr lang="en-US" sz="2400" b="1" dirty="0" smtClean="0"/>
              <a:t>Clear and bold HIV prevention targets</a:t>
            </a:r>
          </a:p>
          <a:p>
            <a:pPr lvl="1">
              <a:defRPr/>
            </a:pPr>
            <a:r>
              <a:rPr lang="en-US" sz="2400" b="1" dirty="0" smtClean="0"/>
              <a:t>Lessons from the successes of ARV treatment and </a:t>
            </a:r>
            <a:r>
              <a:rPr lang="en-US" sz="2400" b="1" dirty="0" err="1" smtClean="0"/>
              <a:t>eMTCT</a:t>
            </a:r>
            <a:endParaRPr lang="en-US" sz="2400" b="1" dirty="0" smtClean="0"/>
          </a:p>
          <a:p>
            <a:pPr>
              <a:defRPr/>
            </a:pPr>
            <a:endParaRPr lang="en-US" sz="2400" b="1" dirty="0" smtClean="0"/>
          </a:p>
          <a:p>
            <a:pPr>
              <a:defRPr/>
            </a:pPr>
            <a:r>
              <a:rPr lang="en-US" sz="2400" b="1" dirty="0" smtClean="0"/>
              <a:t>A revolution in execution of HIV prevention programming</a:t>
            </a:r>
          </a:p>
          <a:p>
            <a:pPr lvl="1">
              <a:defRPr/>
            </a:pPr>
            <a:r>
              <a:rPr lang="en-US" sz="2400" b="1" dirty="0" smtClean="0"/>
              <a:t>From a one size fit all approach </a:t>
            </a:r>
          </a:p>
          <a:p>
            <a:pPr>
              <a:defRPr/>
            </a:pPr>
            <a:endParaRPr lang="en-US" sz="2400" b="1" dirty="0" smtClean="0"/>
          </a:p>
          <a:p>
            <a:pPr>
              <a:defRPr/>
            </a:pPr>
            <a:r>
              <a:rPr lang="en-US" sz="2400" b="1" dirty="0" smtClean="0"/>
              <a:t>Accountability for HIV prevention results</a:t>
            </a:r>
          </a:p>
          <a:p>
            <a:pPr lvl="1">
              <a:defRPr/>
            </a:pPr>
            <a:r>
              <a:rPr lang="en-US" sz="2400" b="1" dirty="0" smtClean="0"/>
              <a:t>Beyond the health sector – education, infrastructure</a:t>
            </a:r>
          </a:p>
          <a:p>
            <a:pPr>
              <a:defRPr/>
            </a:pPr>
            <a:endParaRPr lang="en-US" sz="2400" b="1" dirty="0" smtClean="0"/>
          </a:p>
          <a:p>
            <a:pPr>
              <a:defRPr/>
            </a:pPr>
            <a:r>
              <a:rPr lang="en-US" sz="2400" b="1" dirty="0" smtClean="0"/>
              <a:t>Deliberate decisions to finance HIV prevention</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A3D7B1-865C-4692-A487-D11AE4EF5166}" type="slidenum">
              <a:rPr lang="en-GB" altLang="en-US" smtClean="0"/>
              <a:pPr/>
              <a:t>19</a:t>
            </a:fld>
            <a:endParaRPr lang="en-GB" altLang="en-US" smtClean="0"/>
          </a:p>
        </p:txBody>
      </p:sp>
    </p:spTree>
    <p:extLst>
      <p:ext uri="{BB962C8B-B14F-4D97-AF65-F5344CB8AC3E}">
        <p14:creationId xmlns:p14="http://schemas.microsoft.com/office/powerpoint/2010/main" val="1659697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started with granulation of data to understand our epidemic.</a:t>
            </a:r>
          </a:p>
          <a:p>
            <a:endParaRPr lang="en-US" altLang="en-US" smtClean="0"/>
          </a:p>
          <a:p>
            <a:r>
              <a:rPr lang="en-US" altLang="en-US" smtClean="0"/>
              <a:t>We built capacity for data management, modelling and epidemiologic monitoring in-house (at the NACC in Kenya) with support of partners - as opposed to intermittent short-term technical assistance and consultancies </a:t>
            </a:r>
          </a:p>
          <a:p>
            <a:endParaRPr lang="en-US" altLang="en-US" smtClean="0"/>
          </a:p>
          <a:p>
            <a:r>
              <a:rPr lang="en-US" altLang="en-US" smtClean="0"/>
              <a:t>By 2015, we were able to review our data.</a:t>
            </a:r>
          </a:p>
          <a:p>
            <a:endParaRPr lang="en-US" altLang="en-US" smtClean="0"/>
          </a:p>
          <a:p>
            <a:r>
              <a:rPr lang="en-US" altLang="en-US" smtClean="0"/>
              <a:t>In this case, we explored the factors associated with the new increases in numbers of new infections in Kenya – it was immediately noticable that everywhere we had mega infrastructure projects over the period, there was an exponential increase in the rates of new infections.</a:t>
            </a:r>
          </a:p>
          <a:p>
            <a:endParaRPr lang="en-US" altLang="en-US" smtClean="0"/>
          </a:p>
          <a:p>
            <a:r>
              <a:rPr lang="en-US" altLang="en-US" smtClean="0"/>
              <a:t>These factors are outside of the health sector, yet impacting very visibly the outcomes of the health sector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CDABFD7-3ACE-4FE5-99F9-8495B18D2052}" type="slidenum">
              <a:rPr lang="en-GB" altLang="en-US" smtClean="0"/>
              <a:pPr/>
              <a:t>20</a:t>
            </a:fld>
            <a:endParaRPr lang="en-GB" altLang="en-US" smtClean="0"/>
          </a:p>
        </p:txBody>
      </p:sp>
    </p:spTree>
    <p:extLst>
      <p:ext uri="{BB962C8B-B14F-4D97-AF65-F5344CB8AC3E}">
        <p14:creationId xmlns:p14="http://schemas.microsoft.com/office/powerpoint/2010/main" val="108116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2</a:t>
            </a:r>
            <a:r>
              <a:rPr lang="en-US" altLang="en-US" baseline="30000" smtClean="0"/>
              <a:t>nd</a:t>
            </a:r>
            <a:r>
              <a:rPr lang="en-US" altLang="en-US" smtClean="0"/>
              <a:t> core element of differentiated models of HIV prevention This applied for AYP, KPs (based on national estimates), condoms, VMMC – all these are available for review</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DC1BE4-B0BA-4173-8FA0-59A64C2C6A1E}" type="slidenum">
              <a:rPr lang="en-GB" altLang="en-US" smtClean="0"/>
              <a:pPr/>
              <a:t>21</a:t>
            </a:fld>
            <a:endParaRPr lang="en-GB" altLang="en-US" smtClean="0"/>
          </a:p>
        </p:txBody>
      </p:sp>
    </p:spTree>
    <p:extLst>
      <p:ext uri="{BB962C8B-B14F-4D97-AF65-F5344CB8AC3E}">
        <p14:creationId xmlns:p14="http://schemas.microsoft.com/office/powerpoint/2010/main" val="1765702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C9B8CFC-6A68-442D-AC08-231D0551C1D3}" type="slidenum">
              <a:rPr lang="en-US" altLang="en-US" smtClean="0"/>
              <a:pPr/>
              <a:t>23</a:t>
            </a:fld>
            <a:endParaRPr lang="en-US" altLang="en-US" smtClean="0"/>
          </a:p>
        </p:txBody>
      </p:sp>
    </p:spTree>
    <p:extLst>
      <p:ext uri="{BB962C8B-B14F-4D97-AF65-F5344CB8AC3E}">
        <p14:creationId xmlns:p14="http://schemas.microsoft.com/office/powerpoint/2010/main" val="3962186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have opportunity for success..</a:t>
            </a:r>
          </a:p>
          <a:p>
            <a:pPr eaLnBrk="1" hangingPunct="1">
              <a:spcBef>
                <a:spcPct val="0"/>
              </a:spcBef>
              <a:spcAft>
                <a:spcPts val="700"/>
              </a:spcAft>
            </a:pPr>
            <a:endParaRPr lang="en-US" altLang="en-US" smtClean="0"/>
          </a:p>
          <a:p>
            <a:pPr eaLnBrk="1" hangingPunct="1">
              <a:spcBef>
                <a:spcPct val="0"/>
              </a:spcBef>
              <a:spcAft>
                <a:spcPts val="700"/>
              </a:spcAft>
            </a:pPr>
            <a:r>
              <a:rPr lang="en-US" altLang="en-US" smtClean="0"/>
              <a:t>The differentiated application of the tools that we have, targeted at where there is epidemiologic need, towards the populations most in need of the services, delivered at scale, free from stigma and well-informed populations, can have demonstrable results.  </a:t>
            </a:r>
          </a:p>
          <a:p>
            <a:pPr eaLnBrk="1" hangingPunct="1">
              <a:spcBef>
                <a:spcPct val="0"/>
              </a:spcBef>
              <a:spcAft>
                <a:spcPts val="700"/>
              </a:spcAft>
            </a:pPr>
            <a:endParaRPr lang="en-US" altLang="en-US" smtClean="0"/>
          </a:p>
          <a:p>
            <a:pPr eaLnBrk="1" hangingPunct="1">
              <a:spcBef>
                <a:spcPct val="0"/>
              </a:spcBef>
              <a:spcAft>
                <a:spcPts val="700"/>
              </a:spcAft>
            </a:pPr>
            <a:r>
              <a:rPr lang="en-US" altLang="en-US" smtClean="0"/>
              <a:t>For instance, delivery of a combination of HIV prevention with PrEP in high prevalence areas, among key population, with clear targets and tracking/measuring coverage has produced significant results.</a:t>
            </a:r>
          </a:p>
          <a:p>
            <a:pPr eaLnBrk="1" hangingPunct="1">
              <a:spcBef>
                <a:spcPct val="0"/>
              </a:spcBef>
              <a:spcAft>
                <a:spcPts val="700"/>
              </a:spcAft>
            </a:pPr>
            <a:endParaRPr lang="en-US" altLang="en-US" smtClean="0"/>
          </a:p>
          <a:p>
            <a:pPr eaLnBrk="1" hangingPunct="1">
              <a:spcBef>
                <a:spcPct val="0"/>
              </a:spcBef>
              <a:spcAft>
                <a:spcPts val="700"/>
              </a:spcAft>
            </a:pPr>
            <a:r>
              <a:rPr lang="en-US" altLang="en-US" smtClean="0"/>
              <a:t> </a:t>
            </a:r>
            <a:r>
              <a:rPr lang="en-US" altLang="en-US" smtClean="0">
                <a:latin typeface="Arial" panose="020B0604020202020204" pitchFamily="34" charset="0"/>
              </a:rPr>
              <a:t>In 2012, there were 426 new HIV infections reported in San Francisco; in 2013, the number dropped to 359, and then to 302 in 2014.</a:t>
            </a:r>
          </a:p>
          <a:p>
            <a:pPr eaLnBrk="1" hangingPunct="1">
              <a:spcBef>
                <a:spcPct val="0"/>
              </a:spcBef>
              <a:spcAft>
                <a:spcPts val="700"/>
              </a:spcAft>
            </a:pPr>
            <a:endParaRPr lang="en-US" altLang="en-US" smtClean="0"/>
          </a:p>
          <a:p>
            <a:pPr eaLnBrk="1" hangingPunct="1">
              <a:spcBef>
                <a:spcPct val="0"/>
              </a:spcBef>
              <a:spcAft>
                <a:spcPts val="700"/>
              </a:spcAft>
            </a:pPr>
            <a:endParaRPr lang="en-US" altLang="en-US" smtClean="0"/>
          </a:p>
          <a:p>
            <a:endParaRPr lang="en-US" altLang="en-US" smtClean="0"/>
          </a:p>
        </p:txBody>
      </p:sp>
    </p:spTree>
    <p:extLst>
      <p:ext uri="{BB962C8B-B14F-4D97-AF65-F5344CB8AC3E}">
        <p14:creationId xmlns:p14="http://schemas.microsoft.com/office/powerpoint/2010/main" val="39654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2016 at the UN high level meeting, the global community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9594025-8C7F-4CD2-A512-85D2C3F6F01D}" type="slidenum">
              <a:rPr lang="en-US" altLang="en-US" smtClean="0"/>
              <a:pPr/>
              <a:t>29</a:t>
            </a:fld>
            <a:endParaRPr lang="en-US" altLang="en-US" smtClean="0"/>
          </a:p>
        </p:txBody>
      </p:sp>
    </p:spTree>
    <p:extLst>
      <p:ext uri="{BB962C8B-B14F-4D97-AF65-F5344CB8AC3E}">
        <p14:creationId xmlns:p14="http://schemas.microsoft.com/office/powerpoint/2010/main" val="165577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This is a summary slide from our combination prevention publication in 2015. If there is political commitment to scale up effective program packages focussing on those populations and locations most in need and hold each other accountable for reaching the targets we have have committed ourselves, we can bring new infections down to less than 500.000 by 2020.</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6649E2-DD50-47FB-BD2D-8C5B12DAE1B6}" type="slidenum">
              <a:rPr lang="en-US" altLang="en-US" smtClean="0">
                <a:latin typeface="Arial" panose="020B0604020202020204" pitchFamily="34" charset="0"/>
                <a:ea typeface="MS PGothic" panose="020B0600070205080204" pitchFamily="34" charset="-128"/>
              </a:rPr>
              <a:pPr>
                <a:spcBef>
                  <a:spcPct val="0"/>
                </a:spcBef>
              </a:pPr>
              <a:t>30</a:t>
            </a:fld>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9812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the HIV response is a partnership, so has this presentation been.  While I have had the honor to stand here and give the presentation,  it is a result of many people who reviewed it, shared your insights and slides.  I may not name each person, I am thankful.</a:t>
            </a:r>
          </a:p>
          <a:p>
            <a:endParaRPr lang="en-US" altLang="en-US" smtClean="0"/>
          </a:p>
          <a:p>
            <a:r>
              <a:rPr lang="en-US" altLang="en-US" smtClean="0"/>
              <a:t>I thank my colleagues at the NACC whose dedications and commitment contributes to the insights that I consistently gain and the stakeholders of the HIV response, especially communities of persons living with HIV, for your partnership and support.</a:t>
            </a:r>
          </a:p>
          <a:p>
            <a:endParaRPr lang="en-US" altLang="en-US" smtClean="0"/>
          </a:p>
          <a:p>
            <a:r>
              <a:rPr lang="en-US" altLang="en-US" smtClean="0"/>
              <a:t>I once again thank you all. </a:t>
            </a:r>
          </a:p>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A209D8D-771B-4733-9EDA-2C04AB22B7AC}" type="slidenum">
              <a:rPr lang="en-US" altLang="en-US" smtClean="0"/>
              <a:pPr/>
              <a:t>31</a:t>
            </a:fld>
            <a:endParaRPr lang="en-US" altLang="en-US" smtClean="0"/>
          </a:p>
        </p:txBody>
      </p:sp>
    </p:spTree>
    <p:extLst>
      <p:ext uri="{BB962C8B-B14F-4D97-AF65-F5344CB8AC3E}">
        <p14:creationId xmlns:p14="http://schemas.microsoft.com/office/powerpoint/2010/main" val="325590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defRPr/>
            </a:pPr>
            <a:r>
              <a:rPr lang="en-US" altLang="en-US" sz="1400" dirty="0" smtClean="0"/>
              <a:t>When I was asked to talk about differentiated HIV prevention, I reflected on the expectations for a few weeks. Three important perspectives emerged for me that I wish to start with.</a:t>
            </a:r>
          </a:p>
          <a:p>
            <a:pPr>
              <a:defRPr/>
            </a:pPr>
            <a:endParaRPr lang="en-US" altLang="en-US" sz="1400" dirty="0" smtClean="0"/>
          </a:p>
          <a:p>
            <a:pPr>
              <a:defRPr/>
            </a:pPr>
            <a:r>
              <a:rPr lang="en-GB" altLang="en-US" sz="1400" dirty="0" smtClean="0"/>
              <a:t>The first is that differentiation has increasingly been used as the panacea for strengthening capacity of health systems to deliver </a:t>
            </a:r>
          </a:p>
          <a:p>
            <a:pPr>
              <a:defRPr/>
            </a:pPr>
            <a:endParaRPr lang="en-GB" altLang="en-US" sz="1400" dirty="0" smtClean="0"/>
          </a:p>
          <a:p>
            <a:pPr>
              <a:defRPr/>
            </a:pPr>
            <a:r>
              <a:rPr lang="en-GB" altLang="en-US" sz="1400" dirty="0" smtClean="0"/>
              <a:t>While recognizing this as an important approach that has shifted global thinking for the HIV epidemics, I am also acutely aware that differentiation will only work where there are services in the first place.  </a:t>
            </a:r>
          </a:p>
          <a:p>
            <a:pPr>
              <a:defRPr/>
            </a:pPr>
            <a:endParaRPr lang="en-GB" altLang="en-US" sz="1400" dirty="0" smtClean="0"/>
          </a:p>
          <a:p>
            <a:pPr>
              <a:defRPr/>
            </a:pPr>
            <a:r>
              <a:rPr lang="en-GB" altLang="en-US" sz="1400" dirty="0" smtClean="0"/>
              <a:t>There are significant gaps in gaps in access and coverage of HIV prevention interventions and many people at risk of new infections are not empowered to seek or use available services.  And this remains a key challenge for HIV prevention.  </a:t>
            </a:r>
          </a:p>
          <a:p>
            <a:pPr>
              <a:defRPr/>
            </a:pPr>
            <a:endParaRPr lang="en-GB" altLang="en-US" sz="1400" dirty="0" smtClean="0"/>
          </a:p>
          <a:p>
            <a:pPr>
              <a:defRPr/>
            </a:pPr>
            <a:r>
              <a:rPr lang="en-GB" altLang="en-US" sz="1400" dirty="0" smtClean="0"/>
              <a:t>As Jared </a:t>
            </a:r>
            <a:r>
              <a:rPr lang="en-GB" altLang="en-US" sz="1400" dirty="0" err="1" smtClean="0"/>
              <a:t>Baten</a:t>
            </a:r>
            <a:r>
              <a:rPr lang="en-GB" altLang="en-US" sz="1400" dirty="0" smtClean="0"/>
              <a:t> has consistently said about HIV </a:t>
            </a:r>
            <a:r>
              <a:rPr lang="en-GB" altLang="en-US" sz="1400" dirty="0" err="1" smtClean="0"/>
              <a:t>PrEP</a:t>
            </a:r>
            <a:r>
              <a:rPr lang="en-GB" altLang="en-US" sz="1400" dirty="0" smtClean="0"/>
              <a:t>, it only works when taken.  Any bio-medical HIV prevention intervention works only when used.  </a:t>
            </a:r>
          </a:p>
          <a:p>
            <a:pPr>
              <a:defRPr/>
            </a:pPr>
            <a:endParaRPr lang="en-GB" altLang="en-US" sz="1400" dirty="0" smtClean="0"/>
          </a:p>
          <a:p>
            <a:pPr>
              <a:defRPr/>
            </a:pPr>
            <a:endParaRPr lang="en-GB" altLang="en-US" sz="1400" dirty="0" smtClean="0"/>
          </a:p>
          <a:p>
            <a:pPr>
              <a:defRPr/>
            </a:pPr>
            <a:endParaRPr lang="en-US" altLang="en-US" dirty="0" smtClean="0"/>
          </a:p>
          <a:p>
            <a:pPr>
              <a:defRPr/>
            </a:pP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C7133EE-8001-411A-9C22-18585FDADE5A}" type="slidenum">
              <a:rPr lang="en-US" altLang="en-US" smtClean="0"/>
              <a:pPr/>
              <a:t>5</a:t>
            </a:fld>
            <a:endParaRPr lang="en-US" altLang="en-US" smtClean="0"/>
          </a:p>
        </p:txBody>
      </p:sp>
    </p:spTree>
    <p:extLst>
      <p:ext uri="{BB962C8B-B14F-4D97-AF65-F5344CB8AC3E}">
        <p14:creationId xmlns:p14="http://schemas.microsoft.com/office/powerpoint/2010/main" val="282232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dirty="0" smtClean="0"/>
              <a:t>Looking back at when HIV prevention was the only option, and treatment was either not available or affordable, the global community pulled together for prevention.</a:t>
            </a:r>
          </a:p>
          <a:p>
            <a:pPr>
              <a:defRPr/>
            </a:pPr>
            <a:endParaRPr lang="en-US" dirty="0" smtClean="0"/>
          </a:p>
          <a:p>
            <a:pPr>
              <a:defRPr/>
            </a:pPr>
            <a:r>
              <a:rPr lang="en-US" dirty="0" smtClean="0"/>
              <a:t>Civil society and in particular people living with HIV, pushed at the boundaries.  I am reminded of the opening plenary, where Dorothy Onyango represented that voice.</a:t>
            </a:r>
          </a:p>
          <a:p>
            <a:pPr>
              <a:defRPr/>
            </a:pPr>
            <a:endParaRPr lang="en-US" dirty="0" smtClean="0"/>
          </a:p>
          <a:p>
            <a:pPr>
              <a:defRPr/>
            </a:pPr>
            <a:r>
              <a:rPr lang="en-US" dirty="0" smtClean="0"/>
              <a:t> The global community coalesced around research and </a:t>
            </a:r>
            <a:r>
              <a:rPr lang="en-US" dirty="0" err="1" smtClean="0"/>
              <a:t>resouces</a:t>
            </a:r>
            <a:r>
              <a:rPr lang="en-US" dirty="0" smtClean="0"/>
              <a:t>. </a:t>
            </a:r>
          </a:p>
          <a:p>
            <a:pPr>
              <a:defRPr/>
            </a:pPr>
            <a:endParaRPr lang="en-US" dirty="0" smtClean="0"/>
          </a:p>
          <a:p>
            <a:pPr>
              <a:defRPr/>
            </a:pPr>
            <a:r>
              <a:rPr lang="en-US" dirty="0" smtClean="0"/>
              <a:t>Governments took ownership and some leadership. Countries, including some that criminalize drug use, homosexuality and sex work, begun to create enabling environments for service delivery. India has </a:t>
            </a:r>
            <a:r>
              <a:rPr lang="en-GB" dirty="0" smtClean="0"/>
              <a:t>documented a programme reaching and empowering more than 300,000 sex workers and still their legislation is far from perfect. </a:t>
            </a:r>
          </a:p>
          <a:p>
            <a:pPr>
              <a:defRPr/>
            </a:pPr>
            <a:endParaRPr lang="en-GB" dirty="0" smtClean="0"/>
          </a:p>
          <a:p>
            <a:pPr>
              <a:defRPr/>
            </a:pPr>
            <a:r>
              <a:rPr lang="en-GB" dirty="0" smtClean="0"/>
              <a:t>Kenya is providing HIV testing to young people even with age caveats in legislation. </a:t>
            </a:r>
            <a:r>
              <a:rPr lang="en-US" dirty="0" smtClean="0"/>
              <a:t>They organized multi-sector action and invested in service delivery systems. </a:t>
            </a:r>
          </a:p>
          <a:p>
            <a:pPr>
              <a:defRPr/>
            </a:pPr>
            <a:endParaRPr lang="en-US" dirty="0" smtClean="0"/>
          </a:p>
          <a:p>
            <a:pPr>
              <a:defRPr/>
            </a:pPr>
            <a:r>
              <a:rPr lang="en-US" dirty="0" smtClean="0"/>
              <a:t>Communities mobilized for services and for advocacy. </a:t>
            </a:r>
          </a:p>
          <a:p>
            <a:pPr>
              <a:defRPr/>
            </a:pPr>
            <a:endParaRPr lang="en-US" dirty="0" smtClean="0"/>
          </a:p>
          <a:p>
            <a:pPr>
              <a:defRPr/>
            </a:pPr>
            <a:r>
              <a:rPr lang="en-US" dirty="0" smtClean="0"/>
              <a:t>The numbers of new infections and deaths reduced drastically.  </a:t>
            </a:r>
          </a:p>
          <a:p>
            <a:pPr>
              <a:defRPr/>
            </a:pPr>
            <a:endParaRPr lang="en-US" dirty="0" smtClean="0"/>
          </a:p>
          <a:p>
            <a:pPr>
              <a:defRPr/>
            </a:pPr>
            <a:r>
              <a:rPr lang="en-US" dirty="0" smtClean="0"/>
              <a:t>And while today, there are questions about the value of purposed vehicles, they were key to changing the narrative and deflecting a growing epidemic</a:t>
            </a: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624230D-FCE6-48A2-BF44-1C50A340F089}" type="slidenum">
              <a:rPr lang="en-US" altLang="en-US" smtClean="0"/>
              <a:pPr/>
              <a:t>7</a:t>
            </a:fld>
            <a:endParaRPr lang="en-US" altLang="en-US" smtClean="0"/>
          </a:p>
        </p:txBody>
      </p:sp>
    </p:spTree>
    <p:extLst>
      <p:ext uri="{BB962C8B-B14F-4D97-AF65-F5344CB8AC3E}">
        <p14:creationId xmlns:p14="http://schemas.microsoft.com/office/powerpoint/2010/main" val="143045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brings me to my second and important reflection on differentiation is that we have a HIV prevention crisis!</a:t>
            </a:r>
          </a:p>
          <a:p>
            <a:endParaRPr lang="en-US" altLang="en-US" smtClean="0"/>
          </a:p>
          <a:p>
            <a:r>
              <a:rPr lang="en-US" altLang="en-US" smtClean="0"/>
              <a:t>Despite the successes that I have spoken about, and the significant progress in reducing incidence in the 1990’s, in the last decade, we have nearly 5,000 new infection every day!  Continously, consistently.   1. 7 million people became newly infected with HIV in 2017.  </a:t>
            </a:r>
          </a:p>
          <a:p>
            <a:endParaRPr lang="en-US" altLang="en-US" smtClean="0"/>
          </a:p>
          <a:p>
            <a:r>
              <a:rPr lang="en-US" altLang="en-US" smtClean="0"/>
              <a:t>As Prof. Dybul noted during the JLI SESSION, and noted by UNAIDS it is likely we shall see a resurge of the epidemic</a:t>
            </a:r>
          </a:p>
          <a:p>
            <a:endParaRPr lang="en-US" altLang="en-US" smtClean="0"/>
          </a:p>
          <a:p>
            <a:r>
              <a:rPr lang="en-US" altLang="en-US" smtClean="0"/>
              <a:t>In 2016 we made commitments in the political declaration, of the high level meeting.  We, the global community, Governments and all stakeholders committed to reduce new infections to no more than 500,000 in 2020, which reflects a 75% decline in new infections. </a:t>
            </a:r>
          </a:p>
          <a:p>
            <a:endParaRPr lang="en-US" altLang="en-US" smtClean="0"/>
          </a:p>
          <a:p>
            <a:r>
              <a:rPr lang="en-US" altLang="en-US" smtClean="0"/>
              <a:t>we are off-track to this goal and therefore the goal of ending AIDS will not be achieved with the current trajectory, and we, collectively, will not meet our targets.  We shall fail if we do not do something drastic</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472E373-3817-477E-A87C-37D385F93497}" type="slidenum">
              <a:rPr lang="en-US" altLang="en-US" smtClean="0"/>
              <a:pPr/>
              <a:t>9</a:t>
            </a:fld>
            <a:endParaRPr lang="en-US" altLang="en-US" smtClean="0"/>
          </a:p>
        </p:txBody>
      </p:sp>
    </p:spTree>
    <p:extLst>
      <p:ext uri="{BB962C8B-B14F-4D97-AF65-F5344CB8AC3E}">
        <p14:creationId xmlns:p14="http://schemas.microsoft.com/office/powerpoint/2010/main" val="212629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Where are the challenges? </a:t>
            </a:r>
          </a:p>
          <a:p>
            <a:endParaRPr lang="en-US" altLang="en-US" smtClean="0"/>
          </a:p>
          <a:p>
            <a:r>
              <a:rPr lang="en-US" altLang="en-US" smtClean="0"/>
              <a:t>We have a growing epidemic in some parts of the world.  </a:t>
            </a:r>
          </a:p>
          <a:p>
            <a:endParaRPr lang="en-US" altLang="en-US" smtClean="0"/>
          </a:p>
          <a:p>
            <a:r>
              <a:rPr lang="en-GB" altLang="en-US" smtClean="0"/>
              <a:t>Eastern Europe and Central Asia, although with fewer absolute numbers of new infections, that Africa, shows a clear increase year to year, driven mainly by injecting drug use, men who have sex with men and sex workers. </a:t>
            </a:r>
          </a:p>
          <a:p>
            <a:endParaRPr lang="en-GB" altLang="en-US" smtClean="0"/>
          </a:p>
          <a:p>
            <a:r>
              <a:rPr lang="en-GB" altLang="en-US" smtClean="0"/>
              <a:t>For instance </a:t>
            </a:r>
            <a:r>
              <a:rPr lang="en-US" altLang="en-US" b="1" i="1" smtClean="0">
                <a:latin typeface="Rockwell" panose="02060603020205020403" pitchFamily="18" charset="0"/>
                <a:cs typeface="Calibri" panose="020F0502020204030204" pitchFamily="34" charset="0"/>
              </a:rPr>
              <a:t>43% of countries with documented injecting drug use do not have harm reduction programmes or enabling policies for service delivery</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D7C14E-2B81-4F5A-9BBD-BF3DB84A8F2C}" type="slidenum">
              <a:rPr lang="en-US" altLang="en-US" smtClean="0"/>
              <a:pPr/>
              <a:t>10</a:t>
            </a:fld>
            <a:endParaRPr lang="en-US" altLang="en-US" smtClean="0"/>
          </a:p>
        </p:txBody>
      </p:sp>
    </p:spTree>
    <p:extLst>
      <p:ext uri="{BB962C8B-B14F-4D97-AF65-F5344CB8AC3E}">
        <p14:creationId xmlns:p14="http://schemas.microsoft.com/office/powerpoint/2010/main" val="192327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numbers of new infections and the rates of increase in new HIV infections year to year are not even across geographic regions.  </a:t>
            </a:r>
          </a:p>
          <a:p>
            <a:endParaRPr lang="en-GB" altLang="en-US" smtClean="0"/>
          </a:p>
          <a:p>
            <a:r>
              <a:rPr lang="en-GB" altLang="en-US" smtClean="0"/>
              <a:t>Sub-Saharan Africa although with a modest reduction still contributes the highest numbers of new infections globally, being xxxxx in 2017, and driven largely in the general population. </a:t>
            </a:r>
          </a:p>
          <a:p>
            <a:endParaRPr lang="en-GB" altLang="en-US" smtClean="0"/>
          </a:p>
          <a:p>
            <a:endParaRPr lang="en-US" altLang="en-US" smtClean="0"/>
          </a:p>
          <a:p>
            <a:r>
              <a:rPr lang="en-US" altLang="en-US" smtClean="0"/>
              <a:t>The HIV epidemic, like all other health related epidemics is also subject to the effects of demographics.  Thinking about global populations and HIV, Africa, which has the highest HIV burden and also the largest absolute numbers of people living with HIV is also the one expected to experienced the largest changes in demography. </a:t>
            </a:r>
          </a:p>
          <a:p>
            <a:endParaRPr lang="en-US" altLang="en-US" smtClean="0"/>
          </a:p>
          <a:p>
            <a:r>
              <a:rPr lang="en-US" altLang="en-US" smtClean="0"/>
              <a:t>Keep the rates of new infections among AYP and the numbers of new infections double.  Therefore, our efforts must consider young people – who do not know HIV as those who experienced the era of AIDS and lack of treatment do.  </a:t>
            </a:r>
          </a:p>
          <a:p>
            <a:endParaRPr lang="en-US" altLang="en-US" smtClean="0"/>
          </a:p>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054EB5-F020-48FC-A381-1DD6469F2E76}" type="slidenum">
              <a:rPr lang="en-US" altLang="en-US" smtClean="0"/>
              <a:pPr/>
              <a:t>11</a:t>
            </a:fld>
            <a:endParaRPr lang="en-US" altLang="en-US" smtClean="0"/>
          </a:p>
        </p:txBody>
      </p:sp>
    </p:spTree>
    <p:extLst>
      <p:ext uri="{BB962C8B-B14F-4D97-AF65-F5344CB8AC3E}">
        <p14:creationId xmlns:p14="http://schemas.microsoft.com/office/powerpoint/2010/main" val="338457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reviewing age and gender dissagregations on HIV incidence, of xxxxxx total new infections, 350,000 were among At adolescents and young women and girls, and more than 2/3 occurred in Eastern and Southern Africa.  </a:t>
            </a:r>
          </a:p>
          <a:p>
            <a:endParaRPr lang="en-US" altLang="en-US" smtClean="0"/>
          </a:p>
          <a:p>
            <a:r>
              <a:rPr lang="en-US" altLang="en-US" smtClean="0"/>
              <a:t>It is important to note that the elimination of mother to child programme, identified primary HIV prevention interventions as a priority for elimination.  </a:t>
            </a:r>
          </a:p>
          <a:p>
            <a:endParaRPr lang="en-US" altLang="en-US" smtClean="0"/>
          </a:p>
          <a:p>
            <a:r>
              <a:rPr lang="en-US" altLang="en-US" smtClean="0"/>
              <a:t>We must reflect on this, because in the current context, the gains being made in eMTCT are being wiped out within 2 decades and further requiring new and potentially higher investments into the future.  </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C47C17-94F0-4DCF-AF3C-333C011DBB3A}" type="slidenum">
              <a:rPr lang="en-US" altLang="en-US" smtClean="0">
                <a:latin typeface="Arial" panose="020B0604020202020204" pitchFamily="34" charset="0"/>
                <a:ea typeface="MS PGothic" panose="020B0600070205080204" pitchFamily="34" charset="-128"/>
              </a:rPr>
              <a:pPr>
                <a:spcBef>
                  <a:spcPct val="0"/>
                </a:spcBef>
              </a:pPr>
              <a:t>12</a:t>
            </a:fld>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23408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my not so great visual of where we want to be… </a:t>
            </a:r>
          </a:p>
          <a:p>
            <a:endParaRPr lang="en-US" altLang="en-US" smtClean="0"/>
          </a:p>
          <a:p>
            <a:r>
              <a:rPr lang="en-US" altLang="en-US" smtClean="0"/>
              <a:t>And I feel abit like a bearer of bad news with this slide, but it is important to recognize that we have to work differentrly on prevention.  We have a crisis and with where we are, and the path we have to take us where we want to go, do not seem to be in tandem</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14548E8-6151-4806-B826-3C4F3C1E5CEB}" type="slidenum">
              <a:rPr lang="en-US" altLang="en-US" smtClean="0"/>
              <a:pPr/>
              <a:t>13</a:t>
            </a:fld>
            <a:endParaRPr lang="en-US" altLang="en-US" smtClean="0"/>
          </a:p>
        </p:txBody>
      </p:sp>
    </p:spTree>
    <p:extLst>
      <p:ext uri="{BB962C8B-B14F-4D97-AF65-F5344CB8AC3E}">
        <p14:creationId xmlns:p14="http://schemas.microsoft.com/office/powerpoint/2010/main" val="81829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2014, the UNAIDS lancet commission attempted to review and determine why despite the investments and the tools that we have, we are not making the progress that we should have been makin.  I wish to point out 3 key items</a:t>
            </a:r>
          </a:p>
          <a:p>
            <a:pPr eaLnBrk="1" hangingPunct="1">
              <a:spcBef>
                <a:spcPct val="0"/>
              </a:spcBef>
            </a:pPr>
            <a:endParaRPr lang="en-US" altLang="en-US" smtClean="0"/>
          </a:p>
          <a:p>
            <a:pPr eaLnBrk="1" hangingPunct="1">
              <a:spcBef>
                <a:spcPct val="0"/>
              </a:spcBef>
            </a:pPr>
            <a:r>
              <a:rPr lang="en-US" altLang="en-US" smtClean="0"/>
              <a:t>The one thing clear was that biomedical interventions alone are insufficient to control the epidemic.</a:t>
            </a:r>
          </a:p>
          <a:p>
            <a:pPr eaLnBrk="1" hangingPunct="1">
              <a:spcBef>
                <a:spcPct val="0"/>
              </a:spcBef>
            </a:pPr>
            <a:endParaRPr lang="en-US" altLang="en-US" smtClean="0"/>
          </a:p>
          <a:p>
            <a:r>
              <a:rPr lang="en-US" altLang="en-US" smtClean="0"/>
              <a:t>So, we know that we can reduce sexual transmission, but investments in primary prevention and the necessary politicat attention are dwindling when we need them most.  We see complacency.</a:t>
            </a:r>
          </a:p>
          <a:p>
            <a:r>
              <a:rPr lang="en-US" altLang="en-US" smtClean="0"/>
              <a:t>  </a:t>
            </a:r>
          </a:p>
          <a:p>
            <a:r>
              <a:rPr lang="en-US" altLang="en-US" smtClean="0"/>
              <a:t>It is the perception, and I dare say, perhaps true, that primary prevention is complicated, difficult to measure, includes action beyond the health sector, making action sometimes uncomfortable for those in the health sector.  However, it is necessary to address structural barriers that hinder those who are most vulnerable from access to services. </a:t>
            </a:r>
          </a:p>
          <a:p>
            <a:r>
              <a:rPr lang="en-US" altLang="en-US" smtClean="0"/>
              <a:t> </a:t>
            </a:r>
          </a:p>
          <a:p>
            <a:pPr eaLnBrk="1" hangingPunct="1">
              <a:spcBef>
                <a:spcPct val="0"/>
              </a:spcBef>
            </a:pPr>
            <a:endParaRPr lang="en-US" altLang="en-US" smtClean="0"/>
          </a:p>
          <a:p>
            <a:pPr eaLnBrk="1" hangingPunct="1">
              <a:spcBef>
                <a:spcPct val="0"/>
              </a:spcBef>
            </a:pPr>
            <a:endParaRPr lang="en-US" altLang="en-US" smtClean="0"/>
          </a:p>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CF8ABE-BFCE-4A51-AB4D-4AC97F5280C0}" type="slidenum">
              <a:rPr lang="en-US" altLang="en-US" smtClean="0"/>
              <a:pPr/>
              <a:t>15</a:t>
            </a:fld>
            <a:endParaRPr lang="en-US" altLang="en-US" smtClean="0"/>
          </a:p>
        </p:txBody>
      </p:sp>
    </p:spTree>
    <p:extLst>
      <p:ext uri="{BB962C8B-B14F-4D97-AF65-F5344CB8AC3E}">
        <p14:creationId xmlns:p14="http://schemas.microsoft.com/office/powerpoint/2010/main" val="2313439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8BE238-1716-4E48-A85F-E58DF373CBE6}" type="datetime1">
              <a:rPr lang="en-US"/>
              <a:pPr>
                <a:defRPr/>
              </a:pPr>
              <a:t>24-Jul-18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EED8069-661D-490E-A1A4-7E303E683CEC}" type="slidenum">
              <a:rPr lang="en-GB" altLang="en-US"/>
              <a:pPr>
                <a:defRPr/>
              </a:pPr>
              <a:t>‹#›</a:t>
            </a:fld>
            <a:endParaRPr lang="en-GB" altLang="en-US" dirty="0"/>
          </a:p>
        </p:txBody>
      </p:sp>
    </p:spTree>
    <p:extLst>
      <p:ext uri="{BB962C8B-B14F-4D97-AF65-F5344CB8AC3E}">
        <p14:creationId xmlns:p14="http://schemas.microsoft.com/office/powerpoint/2010/main" val="241880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744894" y="1"/>
            <a:ext cx="10515600" cy="998376"/>
          </a:xfrm>
        </p:spPr>
        <p:txBody>
          <a:bodyPr>
            <a:normAutofit/>
          </a:bodyPr>
          <a:lstStyle>
            <a:lvl1pPr>
              <a:defRPr sz="4000" b="1"/>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85A8362-7800-4CE3-810E-64F79D52FC3A}" type="datetime1">
              <a:rPr lang="en-US"/>
              <a:pPr>
                <a:defRPr/>
              </a:pPr>
              <a:t>24-Jul-18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35ACF4-D738-448B-A047-7D88FF569A39}" type="slidenum">
              <a:rPr lang="en-GB" altLang="en-US"/>
              <a:pPr>
                <a:defRPr/>
              </a:pPr>
              <a:t>‹#›</a:t>
            </a:fld>
            <a:endParaRPr lang="en-GB" altLang="en-US" dirty="0"/>
          </a:p>
        </p:txBody>
      </p:sp>
    </p:spTree>
    <p:extLst>
      <p:ext uri="{BB962C8B-B14F-4D97-AF65-F5344CB8AC3E}">
        <p14:creationId xmlns:p14="http://schemas.microsoft.com/office/powerpoint/2010/main" val="108849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744538" y="0"/>
            <a:ext cx="10515600" cy="998538"/>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defRPr/>
            </a:pPr>
            <a:r>
              <a:rPr lang="en-US" smtClean="0"/>
              <a:t>Click to edit Master title style</a:t>
            </a:r>
            <a:endParaRPr lang="en-US" dirty="0"/>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D3BC09-C868-4BEC-906A-B012C66F907A}" type="datetime1">
              <a:rPr lang="en-US"/>
              <a:pPr>
                <a:defRPr/>
              </a:pPr>
              <a:t>24-Jul-18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159E306-E61E-41EB-BAA1-7483E9F01380}" type="slidenum">
              <a:rPr lang="en-GB" altLang="en-US"/>
              <a:pPr>
                <a:defRPr/>
              </a:pPr>
              <a:t>‹#›</a:t>
            </a:fld>
            <a:endParaRPr lang="en-GB" altLang="en-US" dirty="0"/>
          </a:p>
        </p:txBody>
      </p:sp>
    </p:spTree>
    <p:extLst>
      <p:ext uri="{BB962C8B-B14F-4D97-AF65-F5344CB8AC3E}">
        <p14:creationId xmlns:p14="http://schemas.microsoft.com/office/powerpoint/2010/main" val="278675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894" y="1"/>
            <a:ext cx="10515600" cy="998376"/>
          </a:xfrm>
        </p:spPr>
        <p:txBody>
          <a:bodyPr>
            <a:normAutofit/>
          </a:bodyPr>
          <a:lstStyle>
            <a:lvl1pPr>
              <a:defRPr sz="4000"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7D38DB8-7CA6-4936-85FC-02C6E966ECBE}" type="datetime1">
              <a:rPr lang="en-US"/>
              <a:pPr>
                <a:defRPr/>
              </a:pPr>
              <a:t>24-Jul-18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B8E00F-E167-4E3D-A426-C55BAEB1D9D1}" type="slidenum">
              <a:rPr lang="en-GB" altLang="en-US"/>
              <a:pPr>
                <a:defRPr/>
              </a:pPr>
              <a:t>‹#›</a:t>
            </a:fld>
            <a:endParaRPr lang="en-GB" altLang="en-US" dirty="0"/>
          </a:p>
        </p:txBody>
      </p:sp>
    </p:spTree>
    <p:extLst>
      <p:ext uri="{BB962C8B-B14F-4D97-AF65-F5344CB8AC3E}">
        <p14:creationId xmlns:p14="http://schemas.microsoft.com/office/powerpoint/2010/main" val="152994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744538" y="0"/>
            <a:ext cx="10515600" cy="998538"/>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defRPr/>
            </a:pPr>
            <a:r>
              <a:rPr lang="en-US" smtClean="0"/>
              <a:t>Click to edit Master title style</a:t>
            </a:r>
            <a:endParaRPr lang="en-US" dirty="0"/>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805F37-618F-4DCE-8B2C-2BBDC38E494D}" type="datetime1">
              <a:rPr lang="en-US"/>
              <a:pPr>
                <a:defRPr/>
              </a:pPr>
              <a:t>24-Jul-18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E5C2295-B680-41C2-90F9-C1FA0E8C39D0}" type="slidenum">
              <a:rPr lang="en-GB" altLang="en-US"/>
              <a:pPr>
                <a:defRPr/>
              </a:pPr>
              <a:t>‹#›</a:t>
            </a:fld>
            <a:endParaRPr lang="en-GB" altLang="en-US" dirty="0"/>
          </a:p>
        </p:txBody>
      </p:sp>
    </p:spTree>
    <p:extLst>
      <p:ext uri="{BB962C8B-B14F-4D97-AF65-F5344CB8AC3E}">
        <p14:creationId xmlns:p14="http://schemas.microsoft.com/office/powerpoint/2010/main" val="173030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744894" y="1"/>
            <a:ext cx="10515600" cy="998376"/>
          </a:xfrm>
        </p:spPr>
        <p:txBody>
          <a:bodyPr>
            <a:normAutofit/>
          </a:bodyPr>
          <a:lstStyle>
            <a:lvl1pPr>
              <a:defRPr sz="4000" b="1"/>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2658A622-B89B-4CC2-880F-C587742621B4}" type="datetime1">
              <a:rPr lang="en-US"/>
              <a:pPr>
                <a:defRPr/>
              </a:pPr>
              <a:t>24-Jul-18</a:t>
            </a:fld>
            <a:endParaRPr lang="en-GB" dirty="0"/>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FAC9D6F6-CDB4-4732-8FCB-512D78F682EF}" type="slidenum">
              <a:rPr lang="en-GB" altLang="en-US"/>
              <a:pPr>
                <a:defRPr/>
              </a:pPr>
              <a:t>‹#›</a:t>
            </a:fld>
            <a:endParaRPr lang="en-GB" altLang="en-US" dirty="0"/>
          </a:p>
        </p:txBody>
      </p:sp>
    </p:spTree>
    <p:extLst>
      <p:ext uri="{BB962C8B-B14F-4D97-AF65-F5344CB8AC3E}">
        <p14:creationId xmlns:p14="http://schemas.microsoft.com/office/powerpoint/2010/main" val="87675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744894" y="1"/>
            <a:ext cx="10515600" cy="998376"/>
          </a:xfrm>
        </p:spPr>
        <p:txBody>
          <a:bodyPr>
            <a:normAutofit/>
          </a:bodyPr>
          <a:lstStyle>
            <a:lvl1pPr>
              <a:defRPr sz="4000" b="1"/>
            </a:lvl1p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fld id="{4A7E0D2E-7FBA-4926-8661-361FBFF0EB0A}" type="datetime1">
              <a:rPr lang="en-US"/>
              <a:pPr>
                <a:defRPr/>
              </a:pPr>
              <a:t>24-Jul-18</a:t>
            </a:fld>
            <a:endParaRPr lang="en-GB" dirty="0"/>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C9F0FF56-27F0-4223-B9FE-606AFE13951F}" type="slidenum">
              <a:rPr lang="en-GB" altLang="en-US"/>
              <a:pPr>
                <a:defRPr/>
              </a:pPr>
              <a:t>‹#›</a:t>
            </a:fld>
            <a:endParaRPr lang="en-GB" altLang="en-US" dirty="0"/>
          </a:p>
        </p:txBody>
      </p:sp>
    </p:spTree>
    <p:extLst>
      <p:ext uri="{BB962C8B-B14F-4D97-AF65-F5344CB8AC3E}">
        <p14:creationId xmlns:p14="http://schemas.microsoft.com/office/powerpoint/2010/main" val="29904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44894" y="1"/>
            <a:ext cx="10515600" cy="998376"/>
          </a:xfrm>
        </p:spPr>
        <p:txBody>
          <a:bodyPr>
            <a:normAutofit/>
          </a:bodyPr>
          <a:lstStyle>
            <a:lvl1pPr>
              <a:defRPr sz="4000" b="1"/>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DE3B5566-26FB-4975-83A0-DF6AAC97365D}" type="datetime1">
              <a:rPr lang="en-US"/>
              <a:pPr>
                <a:defRPr/>
              </a:pPr>
              <a:t>24-Jul-18</a:t>
            </a:fld>
            <a:endParaRPr lang="en-GB" dirty="0"/>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59CE4CFA-8ED9-47FE-A1E4-563115DB701F}" type="slidenum">
              <a:rPr lang="en-GB" altLang="en-US"/>
              <a:pPr>
                <a:defRPr/>
              </a:pPr>
              <a:t>‹#›</a:t>
            </a:fld>
            <a:endParaRPr lang="en-GB" altLang="en-US" dirty="0"/>
          </a:p>
        </p:txBody>
      </p:sp>
    </p:spTree>
    <p:extLst>
      <p:ext uri="{BB962C8B-B14F-4D97-AF65-F5344CB8AC3E}">
        <p14:creationId xmlns:p14="http://schemas.microsoft.com/office/powerpoint/2010/main" val="370054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FD5F470-F743-470D-BA7F-338B79E1501B}" type="datetime1">
              <a:rPr lang="en-US"/>
              <a:pPr>
                <a:defRPr/>
              </a:pPr>
              <a:t>24-Jul-18</a:t>
            </a:fld>
            <a:endParaRPr lang="en-GB" dirty="0"/>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CB9C8825-33B8-48F2-8E7B-9ECEED1E62E5}" type="slidenum">
              <a:rPr lang="en-GB" altLang="en-US"/>
              <a:pPr>
                <a:defRPr/>
              </a:pPr>
              <a:t>‹#›</a:t>
            </a:fld>
            <a:endParaRPr lang="en-GB" altLang="en-US" dirty="0"/>
          </a:p>
        </p:txBody>
      </p:sp>
    </p:spTree>
    <p:extLst>
      <p:ext uri="{BB962C8B-B14F-4D97-AF65-F5344CB8AC3E}">
        <p14:creationId xmlns:p14="http://schemas.microsoft.com/office/powerpoint/2010/main" val="316517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44538" y="0"/>
            <a:ext cx="10515600" cy="998538"/>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defRPr/>
            </a:pPr>
            <a:r>
              <a:rPr lang="en-US" smtClean="0"/>
              <a:t>Click to edit Master title style</a:t>
            </a:r>
            <a:endParaRPr lang="en-US"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726DB5D-7F21-44C4-80B8-06913E14EA4F}" type="datetime1">
              <a:rPr lang="en-US"/>
              <a:pPr>
                <a:defRPr/>
              </a:pPr>
              <a:t>24-Jul-18</a:t>
            </a:fld>
            <a:endParaRPr lang="en-GB" dirty="0"/>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2A1D229B-5EDC-4CF9-B1CC-0AD133ADEB2D}" type="slidenum">
              <a:rPr lang="en-GB" altLang="en-US"/>
              <a:pPr>
                <a:defRPr/>
              </a:pPr>
              <a:t>‹#›</a:t>
            </a:fld>
            <a:endParaRPr lang="en-GB" altLang="en-US" dirty="0"/>
          </a:p>
        </p:txBody>
      </p:sp>
    </p:spTree>
    <p:extLst>
      <p:ext uri="{BB962C8B-B14F-4D97-AF65-F5344CB8AC3E}">
        <p14:creationId xmlns:p14="http://schemas.microsoft.com/office/powerpoint/2010/main" val="50111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44538" y="0"/>
            <a:ext cx="10515600" cy="998538"/>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defRPr/>
            </a:pPr>
            <a:r>
              <a:rPr lang="en-US" smtClean="0"/>
              <a:t>Click to edit Master title style</a:t>
            </a:r>
            <a:endParaRPr lang="en-US"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1818BEA-FFD0-49ED-ABE5-650473F25A21}" type="datetime1">
              <a:rPr lang="en-US"/>
              <a:pPr>
                <a:defRPr/>
              </a:pPr>
              <a:t>24-Jul-18</a:t>
            </a:fld>
            <a:endParaRPr lang="en-GB" dirty="0"/>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D7BDA427-0394-4B61-9281-16BAC462156F}" type="slidenum">
              <a:rPr lang="en-GB" altLang="en-US"/>
              <a:pPr>
                <a:defRPr/>
              </a:pPr>
              <a:t>‹#›</a:t>
            </a:fld>
            <a:endParaRPr lang="en-GB" altLang="en-US" dirty="0"/>
          </a:p>
        </p:txBody>
      </p:sp>
    </p:spTree>
    <p:extLst>
      <p:ext uri="{BB962C8B-B14F-4D97-AF65-F5344CB8AC3E}">
        <p14:creationId xmlns:p14="http://schemas.microsoft.com/office/powerpoint/2010/main" val="87050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C3F8F3-6699-4108-8806-68E09FD97724}" type="datetime1">
              <a:rPr lang="en-US"/>
              <a:pPr>
                <a:defRPr/>
              </a:pPr>
              <a:t>24-Jul-18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A63BF6-6EB6-4597-8E98-4550E64575AC}"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Microsoft_Excel_97-2003_Worksheet2.xls"/></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127125" y="2852738"/>
            <a:ext cx="99377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363" name="TextBox 10"/>
          <p:cNvSpPr txBox="1">
            <a:spLocks noChangeArrowheads="1"/>
          </p:cNvSpPr>
          <p:nvPr/>
        </p:nvSpPr>
        <p:spPr bwMode="auto">
          <a:xfrm>
            <a:off x="1536700" y="30083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b="1">
                <a:latin typeface="Arial" panose="020B0604020202020204" pitchFamily="34" charset="0"/>
              </a:rPr>
              <a:t>Differentiated Models of HIV Prevention</a:t>
            </a:r>
          </a:p>
        </p:txBody>
      </p:sp>
      <p:sp>
        <p:nvSpPr>
          <p:cNvPr id="11" name="Subtitle 6"/>
          <p:cNvSpPr>
            <a:spLocks noGrp="1"/>
          </p:cNvSpPr>
          <p:nvPr>
            <p:ph type="subTitle" idx="1"/>
          </p:nvPr>
        </p:nvSpPr>
        <p:spPr>
          <a:xfrm>
            <a:off x="0" y="3883025"/>
            <a:ext cx="12217400" cy="936625"/>
          </a:xfrm>
          <a:solidFill>
            <a:schemeClr val="bg1">
              <a:lumMod val="95000"/>
            </a:schemeClr>
          </a:solidFill>
        </p:spPr>
        <p:txBody>
          <a:bodyPr rtlCol="0">
            <a:normAutofit/>
          </a:bodyPr>
          <a:lstStyle/>
          <a:p>
            <a:pPr eaLnBrk="1" fontAlgn="auto" hangingPunct="1">
              <a:spcAft>
                <a:spcPts val="0"/>
              </a:spcAft>
              <a:defRPr/>
            </a:pPr>
            <a:r>
              <a:rPr lang="en-GB" sz="2000" b="1" dirty="0"/>
              <a:t>Dr </a:t>
            </a:r>
            <a:r>
              <a:rPr lang="en-GB" sz="2000" b="1" dirty="0" err="1"/>
              <a:t>Nduku</a:t>
            </a:r>
            <a:r>
              <a:rPr lang="en-GB" sz="2000" b="1" dirty="0"/>
              <a:t> </a:t>
            </a:r>
            <a:r>
              <a:rPr lang="en-GB" sz="2000" b="1" dirty="0" err="1"/>
              <a:t>Kilonzo</a:t>
            </a:r>
            <a:endParaRPr lang="en-GB" sz="2000" b="1" dirty="0"/>
          </a:p>
          <a:p>
            <a:pPr eaLnBrk="1" fontAlgn="auto" hangingPunct="1">
              <a:spcAft>
                <a:spcPts val="0"/>
              </a:spcAft>
              <a:defRPr/>
            </a:pPr>
            <a:r>
              <a:rPr lang="en-GB" sz="2000" b="1" dirty="0"/>
              <a:t>CEO, National AIDS Control Council, </a:t>
            </a:r>
            <a:r>
              <a:rPr lang="en-GB" sz="2000" b="1" dirty="0" smtClean="0"/>
              <a:t>Kenya</a:t>
            </a:r>
            <a:endParaRPr lang="en-GB" dirty="0"/>
          </a:p>
        </p:txBody>
      </p:sp>
      <p:sp>
        <p:nvSpPr>
          <p:cNvPr id="13" name="Title 6"/>
          <p:cNvSpPr txBox="1">
            <a:spLocks/>
          </p:cNvSpPr>
          <p:nvPr/>
        </p:nvSpPr>
        <p:spPr>
          <a:xfrm>
            <a:off x="-38100" y="1905000"/>
            <a:ext cx="12192000" cy="1066800"/>
          </a:xfrm>
          <a:prstGeom prst="rect">
            <a:avLst/>
          </a:prstGeom>
        </p:spPr>
        <p:txBody>
          <a:bodyPr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AIDS CONTROL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COUNCIL</a:t>
            </a:r>
            <a:endParaRPr lang="en-US" altLang="en-US" b="1" dirty="0">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5"/>
          <p:cNvGrpSpPr>
            <a:grpSpLocks/>
          </p:cNvGrpSpPr>
          <p:nvPr/>
        </p:nvGrpSpPr>
        <p:grpSpPr bwMode="auto">
          <a:xfrm>
            <a:off x="222250" y="68263"/>
            <a:ext cx="7591425" cy="5846762"/>
            <a:chOff x="-118561" y="180000"/>
            <a:chExt cx="10799994" cy="6035908"/>
          </a:xfrm>
        </p:grpSpPr>
        <p:sp>
          <p:nvSpPr>
            <p:cNvPr id="28677" name="TextBox 16"/>
            <p:cNvSpPr txBox="1">
              <a:spLocks noChangeArrowheads="1"/>
            </p:cNvSpPr>
            <p:nvPr/>
          </p:nvSpPr>
          <p:spPr bwMode="auto">
            <a:xfrm>
              <a:off x="0" y="180000"/>
              <a:ext cx="990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GB" altLang="en-US" b="1">
                <a:solidFill>
                  <a:schemeClr val="bg1"/>
                </a:solidFill>
                <a:latin typeface="Arial" panose="020B0604020202020204" pitchFamily="34" charset="0"/>
              </a:endParaRPr>
            </a:p>
          </p:txBody>
        </p:sp>
        <p:sp>
          <p:nvSpPr>
            <p:cNvPr id="28678" name="TextBox 17"/>
            <p:cNvSpPr txBox="1">
              <a:spLocks noChangeArrowheads="1"/>
            </p:cNvSpPr>
            <p:nvPr/>
          </p:nvSpPr>
          <p:spPr bwMode="auto">
            <a:xfrm>
              <a:off x="0" y="180000"/>
              <a:ext cx="990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b="1">
                <a:solidFill>
                  <a:srgbClr val="C00000"/>
                </a:solidFill>
                <a:latin typeface="Arial" panose="020B0604020202020204" pitchFamily="34" charset="0"/>
                <a:cs typeface="Arial" panose="020B0604020202020204" pitchFamily="34" charset="0"/>
              </a:endParaRPr>
            </a:p>
          </p:txBody>
        </p:sp>
        <p:pic>
          <p:nvPicPr>
            <p:cNvPr id="28679" name="Picture 18" descr="A close up of a map&#10;&#10;Description generated with high confidence"/>
            <p:cNvPicPr>
              <a:picLocks noChangeAspect="1" noChangeArrowheads="1"/>
            </p:cNvPicPr>
            <p:nvPr/>
          </p:nvPicPr>
          <p:blipFill>
            <a:blip r:embed="rId3">
              <a:extLst>
                <a:ext uri="{28A0092B-C50C-407E-A947-70E740481C1C}">
                  <a14:useLocalDpi xmlns:a14="http://schemas.microsoft.com/office/drawing/2010/main" val="0"/>
                </a:ext>
              </a:extLst>
            </a:blip>
            <a:srcRect t="14304" b="32152"/>
            <a:stretch>
              <a:fillRect/>
            </a:stretch>
          </p:blipFill>
          <p:spPr bwMode="auto">
            <a:xfrm>
              <a:off x="-118561" y="1534215"/>
              <a:ext cx="10799994" cy="408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19"/>
            <p:cNvSpPr txBox="1">
              <a:spLocks noChangeArrowheads="1"/>
            </p:cNvSpPr>
            <p:nvPr/>
          </p:nvSpPr>
          <p:spPr bwMode="auto">
            <a:xfrm>
              <a:off x="5472000" y="5712898"/>
              <a:ext cx="11370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000">
                  <a:latin typeface="Arial Nova" pitchFamily="34" charset="0"/>
                </a:rPr>
                <a:t>  0 – 24% decrease</a:t>
              </a:r>
            </a:p>
          </p:txBody>
        </p:sp>
        <p:sp>
          <p:nvSpPr>
            <p:cNvPr id="21" name="Rectangle 20">
              <a:extLst>
                <a:ext uri="{FF2B5EF4-FFF2-40B4-BE49-F238E27FC236}"/>
              </a:extLst>
            </p:cNvPr>
            <p:cNvSpPr/>
            <p:nvPr/>
          </p:nvSpPr>
          <p:spPr>
            <a:xfrm>
              <a:off x="5220457" y="5798000"/>
              <a:ext cx="106149" cy="106525"/>
            </a:xfrm>
            <a:prstGeom prst="rect">
              <a:avLst/>
            </a:prstGeom>
            <a:solidFill>
              <a:srgbClr val="D9E1F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82" name="TextBox 21"/>
            <p:cNvSpPr txBox="1">
              <a:spLocks noChangeArrowheads="1"/>
            </p:cNvSpPr>
            <p:nvPr/>
          </p:nvSpPr>
          <p:spPr bwMode="auto">
            <a:xfrm>
              <a:off x="5493802" y="6062020"/>
              <a:ext cx="11370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000">
                  <a:latin typeface="Arial Nova" pitchFamily="34" charset="0"/>
                </a:rPr>
                <a:t>  1 – 24% increase  </a:t>
              </a:r>
            </a:p>
          </p:txBody>
        </p:sp>
        <p:sp>
          <p:nvSpPr>
            <p:cNvPr id="23" name="Rectangle 22">
              <a:extLst>
                <a:ext uri="{FF2B5EF4-FFF2-40B4-BE49-F238E27FC236}"/>
              </a:extLst>
            </p:cNvPr>
            <p:cNvSpPr/>
            <p:nvPr/>
          </p:nvSpPr>
          <p:spPr>
            <a:xfrm>
              <a:off x="5220457" y="6012690"/>
              <a:ext cx="106149" cy="108165"/>
            </a:xfrm>
            <a:prstGeom prst="rect">
              <a:avLst/>
            </a:prstGeom>
            <a:solidFill>
              <a:srgbClr val="F8C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84" name="TextBox 23"/>
            <p:cNvSpPr txBox="1">
              <a:spLocks noChangeArrowheads="1"/>
            </p:cNvSpPr>
            <p:nvPr/>
          </p:nvSpPr>
          <p:spPr bwMode="auto">
            <a:xfrm>
              <a:off x="3672000" y="5687909"/>
              <a:ext cx="12810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000">
                  <a:latin typeface="Arial Nova" pitchFamily="34" charset="0"/>
                </a:rPr>
                <a:t>25 – 49% decrease</a:t>
              </a:r>
            </a:p>
          </p:txBody>
        </p:sp>
        <p:sp>
          <p:nvSpPr>
            <p:cNvPr id="25" name="Rectangle 24">
              <a:extLst>
                <a:ext uri="{FF2B5EF4-FFF2-40B4-BE49-F238E27FC236}"/>
              </a:extLst>
            </p:cNvPr>
            <p:cNvSpPr/>
            <p:nvPr/>
          </p:nvSpPr>
          <p:spPr>
            <a:xfrm>
              <a:off x="3420459" y="5798000"/>
              <a:ext cx="106147" cy="106525"/>
            </a:xfrm>
            <a:prstGeom prst="rect">
              <a:avLst/>
            </a:prstGeom>
            <a:solidFill>
              <a:srgbClr val="B4C6E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8686" name="TextBox 25"/>
            <p:cNvSpPr txBox="1">
              <a:spLocks noChangeArrowheads="1"/>
            </p:cNvSpPr>
            <p:nvPr/>
          </p:nvSpPr>
          <p:spPr bwMode="auto">
            <a:xfrm>
              <a:off x="3679260" y="6012507"/>
              <a:ext cx="11370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000">
                  <a:latin typeface="Arial Nova" pitchFamily="34" charset="0"/>
                </a:rPr>
                <a:t>25 – 49% increase</a:t>
              </a:r>
            </a:p>
          </p:txBody>
        </p:sp>
        <p:sp>
          <p:nvSpPr>
            <p:cNvPr id="27" name="Rectangle 26">
              <a:extLst>
                <a:ext uri="{FF2B5EF4-FFF2-40B4-BE49-F238E27FC236}"/>
              </a:extLst>
            </p:cNvPr>
            <p:cNvSpPr/>
            <p:nvPr/>
          </p:nvSpPr>
          <p:spPr>
            <a:xfrm>
              <a:off x="3420459" y="6012690"/>
              <a:ext cx="106147" cy="108165"/>
            </a:xfrm>
            <a:prstGeom prst="rect">
              <a:avLst/>
            </a:prstGeom>
            <a:solidFill>
              <a:srgbClr val="F4B08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88" name="TextBox 27"/>
            <p:cNvSpPr txBox="1">
              <a:spLocks noChangeArrowheads="1"/>
            </p:cNvSpPr>
            <p:nvPr/>
          </p:nvSpPr>
          <p:spPr bwMode="auto">
            <a:xfrm>
              <a:off x="7272000" y="5976000"/>
              <a:ext cx="11370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000">
                  <a:latin typeface="Arial Nova" pitchFamily="34" charset="0"/>
                </a:rPr>
                <a:t>Data  not available</a:t>
              </a:r>
            </a:p>
          </p:txBody>
        </p:sp>
        <p:sp>
          <p:nvSpPr>
            <p:cNvPr id="29" name="Rectangle 28">
              <a:extLst>
                <a:ext uri="{FF2B5EF4-FFF2-40B4-BE49-F238E27FC236}"/>
              </a:extLst>
            </p:cNvPr>
            <p:cNvSpPr/>
            <p:nvPr/>
          </p:nvSpPr>
          <p:spPr>
            <a:xfrm>
              <a:off x="7020457" y="6012690"/>
              <a:ext cx="106147" cy="1081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ectangle 29">
              <a:extLst>
                <a:ext uri="{FF2B5EF4-FFF2-40B4-BE49-F238E27FC236}"/>
              </a:extLst>
            </p:cNvPr>
            <p:cNvSpPr/>
            <p:nvPr/>
          </p:nvSpPr>
          <p:spPr>
            <a:xfrm>
              <a:off x="1801137" y="5798000"/>
              <a:ext cx="108406" cy="106525"/>
            </a:xfrm>
            <a:prstGeom prst="rect">
              <a:avLst/>
            </a:prstGeom>
            <a:solidFill>
              <a:srgbClr val="8EA9D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91" name="TextBox 30"/>
            <p:cNvSpPr txBox="1">
              <a:spLocks noChangeArrowheads="1"/>
            </p:cNvSpPr>
            <p:nvPr/>
          </p:nvSpPr>
          <p:spPr bwMode="auto">
            <a:xfrm>
              <a:off x="2052000" y="5760000"/>
              <a:ext cx="8832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000">
                  <a:latin typeface="Arial Nova" pitchFamily="34" charset="0"/>
                </a:rPr>
                <a:t>≥50% decrease</a:t>
              </a:r>
            </a:p>
          </p:txBody>
        </p:sp>
        <p:sp>
          <p:nvSpPr>
            <p:cNvPr id="32" name="Rectangle 31">
              <a:extLst>
                <a:ext uri="{FF2B5EF4-FFF2-40B4-BE49-F238E27FC236}"/>
              </a:extLst>
            </p:cNvPr>
            <p:cNvSpPr/>
            <p:nvPr/>
          </p:nvSpPr>
          <p:spPr>
            <a:xfrm>
              <a:off x="1801137" y="6012690"/>
              <a:ext cx="108406" cy="108165"/>
            </a:xfrm>
            <a:prstGeom prst="rect">
              <a:avLst/>
            </a:prstGeom>
            <a:solidFill>
              <a:srgbClr val="C6591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93" name="TextBox 32"/>
            <p:cNvSpPr txBox="1">
              <a:spLocks noChangeArrowheads="1"/>
            </p:cNvSpPr>
            <p:nvPr/>
          </p:nvSpPr>
          <p:spPr bwMode="auto">
            <a:xfrm>
              <a:off x="2052000" y="5976000"/>
              <a:ext cx="8383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000">
                  <a:latin typeface="Arial Nova" pitchFamily="34" charset="0"/>
                </a:rPr>
                <a:t>≥50% increase</a:t>
              </a:r>
            </a:p>
          </p:txBody>
        </p:sp>
      </p:grpSp>
      <p:sp>
        <p:nvSpPr>
          <p:cNvPr id="19461" name="Rectangle 12"/>
          <p:cNvSpPr>
            <a:spLocks noChangeArrowheads="1"/>
          </p:cNvSpPr>
          <p:nvPr/>
        </p:nvSpPr>
        <p:spPr bwMode="auto">
          <a:xfrm>
            <a:off x="-25400" y="-26988"/>
            <a:ext cx="9659938" cy="101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altLang="en-US" sz="3000" b="1" dirty="0" smtClean="0">
                <a:latin typeface="+mn-lt"/>
                <a:cs typeface="Arial" panose="020B0604020202020204" pitchFamily="34" charset="0"/>
              </a:rPr>
              <a:t>Percent change in new HIV infections among adults (15 years and older), from 2010 to 2017</a:t>
            </a:r>
          </a:p>
        </p:txBody>
      </p:sp>
      <p:pic>
        <p:nvPicPr>
          <p:cNvPr id="28676"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889125"/>
            <a:ext cx="40830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93050" cy="1143000"/>
          </a:xfrm>
        </p:spPr>
        <p:txBody>
          <a:bodyPr rtlCol="0">
            <a:noAutofit/>
          </a:bodyPr>
          <a:lstStyle/>
          <a:p>
            <a:pPr eaLnBrk="1" fontAlgn="auto" hangingPunct="1">
              <a:spcAft>
                <a:spcPts val="0"/>
              </a:spcAft>
              <a:defRPr/>
            </a:pPr>
            <a:r>
              <a:rPr lang="en-US" sz="3000" dirty="0" smtClean="0">
                <a:latin typeface="+mn-lt"/>
              </a:rPr>
              <a:t>Demographic Transitions..</a:t>
            </a:r>
            <a:endParaRPr lang="en-US" sz="3000" dirty="0">
              <a:latin typeface="+mn-lt"/>
            </a:endParaRPr>
          </a:p>
        </p:txBody>
      </p:sp>
      <p:pic>
        <p:nvPicPr>
          <p:cNvPr id="30723"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841" r="49352"/>
          <a:stretch>
            <a:fillRect/>
          </a:stretch>
        </p:blipFill>
        <p:spPr>
          <a:xfrm>
            <a:off x="469900" y="1395413"/>
            <a:ext cx="4113213" cy="4872037"/>
          </a:xfrm>
        </p:spPr>
      </p:pic>
      <p:sp>
        <p:nvSpPr>
          <p:cNvPr id="4" name="Rectangle 3"/>
          <p:cNvSpPr/>
          <p:nvPr/>
        </p:nvSpPr>
        <p:spPr>
          <a:xfrm>
            <a:off x="5149850" y="1285875"/>
            <a:ext cx="6724650" cy="3786188"/>
          </a:xfrm>
          <a:prstGeom prst="rect">
            <a:avLst/>
          </a:prstGeom>
        </p:spPr>
        <p:txBody>
          <a:bodyPr>
            <a:spAutoFit/>
          </a:bodyPr>
          <a:lstStyle/>
          <a:p>
            <a:pPr marL="457200" indent="-457200">
              <a:buFont typeface="Arial" panose="020B0604020202020204" pitchFamily="34" charset="0"/>
              <a:buChar char="•"/>
              <a:defRPr/>
            </a:pPr>
            <a:r>
              <a:rPr lang="en-US" sz="2400" b="1" dirty="0">
                <a:latin typeface="+mn-lt"/>
              </a:rPr>
              <a:t>Africa:</a:t>
            </a:r>
          </a:p>
          <a:p>
            <a:pPr marL="914400" lvl="1" indent="-457200">
              <a:buFont typeface="Arial" panose="020B0604020202020204" pitchFamily="34" charset="0"/>
              <a:buChar char="•"/>
              <a:defRPr/>
            </a:pPr>
            <a:r>
              <a:rPr lang="en-US" sz="2400" b="1" dirty="0">
                <a:latin typeface="+mn-lt"/>
              </a:rPr>
              <a:t>Has seen a small decline in numbers of new infections annually</a:t>
            </a:r>
          </a:p>
          <a:p>
            <a:pPr marL="914400" lvl="1" indent="-457200">
              <a:buFont typeface="Arial" panose="020B0604020202020204" pitchFamily="34" charset="0"/>
              <a:buChar char="•"/>
              <a:defRPr/>
            </a:pPr>
            <a:r>
              <a:rPr lang="en-US" sz="2400" b="1" dirty="0">
                <a:latin typeface="+mn-lt"/>
              </a:rPr>
              <a:t>Has the highest HIV burden </a:t>
            </a:r>
          </a:p>
          <a:p>
            <a:pPr marL="914400" lvl="1" indent="-457200">
              <a:buFont typeface="Arial" panose="020B0604020202020204" pitchFamily="34" charset="0"/>
              <a:buChar char="•"/>
              <a:defRPr/>
            </a:pPr>
            <a:r>
              <a:rPr lang="en-US" sz="2400" b="1" dirty="0">
                <a:latin typeface="+mn-lt"/>
              </a:rPr>
              <a:t>Contributed 65% of the 1.8 million new HIV infections in 2017</a:t>
            </a:r>
          </a:p>
          <a:p>
            <a:pPr lvl="1">
              <a:defRPr/>
            </a:pPr>
            <a:endParaRPr lang="en-US" sz="2400" b="1" dirty="0">
              <a:latin typeface="+mn-lt"/>
            </a:endParaRPr>
          </a:p>
          <a:p>
            <a:pPr lvl="1">
              <a:defRPr/>
            </a:pPr>
            <a:r>
              <a:rPr lang="en-US" sz="2400" b="1" dirty="0">
                <a:latin typeface="+mn-lt"/>
              </a:rPr>
              <a:t>Has the population growth rate with implications for our 2030 targets</a:t>
            </a:r>
          </a:p>
          <a:p>
            <a:pPr marL="914400" lvl="1" indent="-457200">
              <a:buFont typeface="Arial" panose="020B0604020202020204" pitchFamily="34" charset="0"/>
              <a:buChar char="•"/>
              <a:defRPr/>
            </a:pPr>
            <a:endParaRPr lang="en-US" sz="2400" b="1"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p:cNvPicPr>
          <p:nvPr/>
        </p:nvPicPr>
        <p:blipFill>
          <a:blip r:embed="rId3">
            <a:extLst>
              <a:ext uri="{28A0092B-C50C-407E-A947-70E740481C1C}">
                <a14:useLocalDpi xmlns:a14="http://schemas.microsoft.com/office/drawing/2010/main" val="0"/>
              </a:ext>
            </a:extLst>
          </a:blip>
          <a:srcRect b="5534"/>
          <a:stretch>
            <a:fillRect/>
          </a:stretch>
        </p:blipFill>
        <p:spPr bwMode="auto">
          <a:xfrm>
            <a:off x="1471613" y="1349375"/>
            <a:ext cx="80645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extLst>
          </p:cNvPr>
          <p:cNvSpPr/>
          <p:nvPr/>
        </p:nvSpPr>
        <p:spPr>
          <a:xfrm>
            <a:off x="0" y="-26988"/>
            <a:ext cx="10188575"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000" b="1" dirty="0">
                <a:solidFill>
                  <a:schemeClr val="tx1"/>
                </a:solidFill>
                <a:cs typeface="Arial" panose="020B0604020202020204" pitchFamily="34" charset="0"/>
              </a:rPr>
              <a:t>350,000 New Infections Among Girls &amp; Young</a:t>
            </a:r>
          </a:p>
          <a:p>
            <a:pPr eaLnBrk="1" hangingPunct="1">
              <a:defRPr/>
            </a:pPr>
            <a:r>
              <a:rPr lang="en-GB" sz="3000" b="1" dirty="0">
                <a:solidFill>
                  <a:schemeClr val="tx1"/>
                </a:solidFill>
                <a:cs typeface="Arial" panose="020B0604020202020204" pitchFamily="34" charset="0"/>
              </a:rPr>
              <a:t> Women, 15-24 years, in 2015</a:t>
            </a:r>
            <a:endParaRPr lang="en-US" sz="3000" b="1" dirty="0">
              <a:solidFill>
                <a:schemeClr val="tx1"/>
              </a:solidFill>
              <a:cs typeface="Arial" panose="020B0604020202020204" pitchFamily="34" charset="0"/>
            </a:endParaRPr>
          </a:p>
        </p:txBody>
      </p:sp>
      <p:sp>
        <p:nvSpPr>
          <p:cNvPr id="2" name="Oval 1">
            <a:extLst>
              <a:ext uri="{FF2B5EF4-FFF2-40B4-BE49-F238E27FC236}"/>
            </a:extLst>
          </p:cNvPr>
          <p:cNvSpPr/>
          <p:nvPr/>
        </p:nvSpPr>
        <p:spPr>
          <a:xfrm>
            <a:off x="4930775" y="3822700"/>
            <a:ext cx="4733925" cy="1876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3825" y="2298700"/>
            <a:ext cx="2540000" cy="2525713"/>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cs typeface="Calibri" panose="020F0502020204030204" pitchFamily="34" charset="0"/>
              </a:rPr>
              <a:t>1,700,000 in 2017</a:t>
            </a:r>
          </a:p>
        </p:txBody>
      </p:sp>
      <p:sp>
        <p:nvSpPr>
          <p:cNvPr id="6" name="Oval 5"/>
          <p:cNvSpPr/>
          <p:nvPr/>
        </p:nvSpPr>
        <p:spPr>
          <a:xfrm>
            <a:off x="10336213" y="2874963"/>
            <a:ext cx="1779587" cy="1573212"/>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1"/>
                </a:solidFill>
              </a:rPr>
              <a:t>Fewer than 500,000 in 2020</a:t>
            </a:r>
          </a:p>
        </p:txBody>
      </p:sp>
      <p:sp>
        <p:nvSpPr>
          <p:cNvPr id="9" name="Pentagon 8"/>
          <p:cNvSpPr/>
          <p:nvPr/>
        </p:nvSpPr>
        <p:spPr>
          <a:xfrm>
            <a:off x="2760663" y="1457325"/>
            <a:ext cx="7470775" cy="4473575"/>
          </a:xfrm>
          <a:prstGeom prst="homePlate">
            <a:avLst>
              <a:gd name="adj" fmla="val 27128"/>
            </a:avLst>
          </a:prstGeo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anchor="ctr"/>
          <a:lstStyle/>
          <a:p>
            <a:pPr marL="342900" indent="-342900">
              <a:buFont typeface="Arial" panose="020B0604020202020204" pitchFamily="34" charset="0"/>
              <a:buChar char="•"/>
              <a:defRPr/>
            </a:pPr>
            <a:r>
              <a:rPr lang="en-US" sz="2000" b="1" i="1" dirty="0">
                <a:latin typeface="Rockwell" panose="02060603020205020403" pitchFamily="18" charset="0"/>
                <a:ea typeface="Calibri" panose="020F0502020204030204" pitchFamily="34" charset="0"/>
                <a:cs typeface="Calibri" panose="020F0502020204030204" pitchFamily="34" charset="0"/>
              </a:rPr>
              <a:t>Only 38% of people living with HIV are virally suppressed</a:t>
            </a:r>
          </a:p>
          <a:p>
            <a:pPr marL="342900" indent="-342900">
              <a:buFont typeface="Arial" panose="020B0604020202020204" pitchFamily="34" charset="0"/>
              <a:buChar char="•"/>
              <a:defRPr/>
            </a:pPr>
            <a:r>
              <a:rPr lang="en-US" sz="2000" b="1" i="1" dirty="0">
                <a:latin typeface="Rockwell" panose="02060603020205020403" pitchFamily="18" charset="0"/>
                <a:cs typeface="Calibri" panose="020F0502020204030204" pitchFamily="34" charset="0"/>
              </a:rPr>
              <a:t>Condoms available in SSA cover less than half the need</a:t>
            </a:r>
          </a:p>
          <a:p>
            <a:pPr marL="342900" indent="-342900">
              <a:buFont typeface="Arial" panose="020B0604020202020204" pitchFamily="34" charset="0"/>
              <a:buChar char="•"/>
              <a:defRPr/>
            </a:pPr>
            <a:r>
              <a:rPr lang="en-US" sz="2000" b="1" i="1" dirty="0">
                <a:latin typeface="Rockwell" panose="02060603020205020403" pitchFamily="18" charset="0"/>
                <a:cs typeface="Calibri" panose="020F0502020204030204" pitchFamily="34" charset="0"/>
              </a:rPr>
              <a:t>Two thirds of young women do not have correct comprehensive knowledge of HIV </a:t>
            </a:r>
          </a:p>
          <a:p>
            <a:pPr marL="342900" indent="-342900">
              <a:buFont typeface="Arial" panose="020B0604020202020204" pitchFamily="34" charset="0"/>
              <a:buChar char="•"/>
              <a:defRPr/>
            </a:pPr>
            <a:r>
              <a:rPr lang="en-US" sz="2000" b="1" i="1" dirty="0">
                <a:latin typeface="Rockwell" panose="02060603020205020403" pitchFamily="18" charset="0"/>
                <a:cs typeface="Calibri" panose="020F0502020204030204" pitchFamily="34" charset="0"/>
              </a:rPr>
              <a:t>43% of countries with documented injecting drug use do not have harm reduction </a:t>
            </a:r>
            <a:r>
              <a:rPr lang="en-US" sz="2000" b="1" i="1" dirty="0" err="1">
                <a:latin typeface="Rockwell" panose="02060603020205020403" pitchFamily="18" charset="0"/>
                <a:cs typeface="Calibri" panose="020F0502020204030204" pitchFamily="34" charset="0"/>
              </a:rPr>
              <a:t>programmes</a:t>
            </a:r>
            <a:r>
              <a:rPr lang="en-US" sz="2000" b="1" i="1" dirty="0">
                <a:latin typeface="Rockwell" panose="02060603020205020403" pitchFamily="18" charset="0"/>
                <a:cs typeface="Calibri" panose="020F0502020204030204" pitchFamily="34" charset="0"/>
              </a:rPr>
              <a:t> </a:t>
            </a:r>
          </a:p>
          <a:p>
            <a:pPr marL="342900" indent="-342900">
              <a:buFont typeface="Arial" panose="020B0604020202020204" pitchFamily="34" charset="0"/>
              <a:buChar char="•"/>
              <a:defRPr/>
            </a:pPr>
            <a:r>
              <a:rPr lang="en-US" sz="2000" b="1" i="1" dirty="0">
                <a:latin typeface="Rockwell" panose="02060603020205020403" pitchFamily="18" charset="0"/>
                <a:cs typeface="Calibri" panose="020F0502020204030204" pitchFamily="34" charset="0"/>
              </a:rPr>
              <a:t>Annual VMMC coverage below target, </a:t>
            </a:r>
            <a:r>
              <a:rPr lang="en-US" sz="2000" b="1" i="1" dirty="0" err="1">
                <a:latin typeface="Rockwell" panose="02060603020205020403" pitchFamily="18" charset="0"/>
                <a:cs typeface="Calibri" panose="020F0502020204030204" pitchFamily="34" charset="0"/>
              </a:rPr>
              <a:t>PrEP</a:t>
            </a:r>
            <a:r>
              <a:rPr lang="en-US" sz="2000" b="1" i="1" dirty="0">
                <a:latin typeface="Rockwell" panose="02060603020205020403" pitchFamily="18" charset="0"/>
                <a:cs typeface="Calibri" panose="020F0502020204030204" pitchFamily="34" charset="0"/>
              </a:rPr>
              <a:t> coverage &lt;5% of 2020 target</a:t>
            </a:r>
          </a:p>
          <a:p>
            <a:pPr marL="342900" indent="-342900">
              <a:buFont typeface="Arial" panose="020B0604020202020204" pitchFamily="34" charset="0"/>
              <a:buChar char="•"/>
              <a:defRPr/>
            </a:pPr>
            <a:r>
              <a:rPr lang="en-US" sz="2000" b="1" i="1" dirty="0">
                <a:latin typeface="Rockwell" panose="02060603020205020403" pitchFamily="18" charset="0"/>
                <a:cs typeface="Calibri" panose="020F0502020204030204" pitchFamily="34" charset="0"/>
              </a:rPr>
              <a:t>Populations left behind</a:t>
            </a:r>
          </a:p>
          <a:p>
            <a:pPr marL="342900" indent="-342900">
              <a:buFont typeface="Arial" panose="020B0604020202020204" pitchFamily="34" charset="0"/>
              <a:buChar char="•"/>
              <a:defRPr/>
            </a:pPr>
            <a:r>
              <a:rPr lang="en-US" sz="2000" b="1" i="1" dirty="0" err="1">
                <a:latin typeface="Rockwell" panose="02060603020205020403" pitchFamily="18" charset="0"/>
                <a:cs typeface="Calibri" panose="020F0502020204030204" pitchFamily="34" charset="0"/>
              </a:rPr>
              <a:t>eMTCT</a:t>
            </a:r>
            <a:r>
              <a:rPr lang="en-US" sz="2000" b="1" i="1" dirty="0">
                <a:latin typeface="Rockwell" panose="02060603020205020403" pitchFamily="18" charset="0"/>
                <a:cs typeface="Calibri" panose="020F0502020204030204" pitchFamily="34" charset="0"/>
              </a:rPr>
              <a:t>.. far far away</a:t>
            </a:r>
          </a:p>
          <a:p>
            <a:pPr marL="342900" indent="-342900">
              <a:buFont typeface="Arial" panose="020B0604020202020204" pitchFamily="34" charset="0"/>
              <a:buChar char="•"/>
              <a:defRPr/>
            </a:pPr>
            <a:r>
              <a:rPr lang="en-US" sz="2000" b="1" i="1" dirty="0">
                <a:latin typeface="Rockwell" panose="02060603020205020403" pitchFamily="18" charset="0"/>
                <a:cs typeface="Calibri" panose="020F0502020204030204" pitchFamily="34" charset="0"/>
              </a:rPr>
              <a:t>Declining resources………………..</a:t>
            </a:r>
          </a:p>
        </p:txBody>
      </p:sp>
      <p:sp>
        <p:nvSpPr>
          <p:cNvPr id="34821" name="Title 1"/>
          <p:cNvSpPr txBox="1">
            <a:spLocks/>
          </p:cNvSpPr>
          <p:nvPr/>
        </p:nvSpPr>
        <p:spPr bwMode="auto">
          <a:xfrm>
            <a:off x="-33338" y="0"/>
            <a:ext cx="980122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en-US" sz="3000" b="1"/>
              <a:t>Our pathway does not seem to be taking  </a:t>
            </a:r>
          </a:p>
          <a:p>
            <a:pPr defTabSz="914400" eaLnBrk="1" hangingPunct="1">
              <a:spcBef>
                <a:spcPct val="0"/>
              </a:spcBef>
              <a:buFontTx/>
              <a:buNone/>
            </a:pPr>
            <a:r>
              <a:rPr lang="en-US" altLang="en-US" sz="3000" b="1"/>
              <a:t>us where we need to go…</a:t>
            </a:r>
          </a:p>
        </p:txBody>
      </p:sp>
      <p:cxnSp>
        <p:nvCxnSpPr>
          <p:cNvPr id="4" name="Straight Connector 3"/>
          <p:cNvCxnSpPr/>
          <p:nvPr/>
        </p:nvCxnSpPr>
        <p:spPr>
          <a:xfrm>
            <a:off x="10269538" y="1841500"/>
            <a:ext cx="0" cy="3860800"/>
          </a:xfrm>
          <a:prstGeom prst="line">
            <a:avLst/>
          </a:prstGeom>
          <a:ln w="57150">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10972800" cy="1143000"/>
          </a:xfrm>
        </p:spPr>
        <p:txBody>
          <a:bodyPr rtlCol="0"/>
          <a:lstStyle/>
          <a:p>
            <a:pPr eaLnBrk="1" fontAlgn="auto" hangingPunct="1">
              <a:spcAft>
                <a:spcPts val="0"/>
              </a:spcAft>
              <a:defRPr/>
            </a:pPr>
            <a:r>
              <a:rPr lang="en-US" altLang="en-US" sz="3000" dirty="0" smtClean="0">
                <a:latin typeface="+mn-lt"/>
              </a:rPr>
              <a:t>Delivering HIV Prevention</a:t>
            </a:r>
          </a:p>
        </p:txBody>
      </p:sp>
      <p:sp>
        <p:nvSpPr>
          <p:cNvPr id="10243" name="Content Placeholder 2"/>
          <p:cNvSpPr>
            <a:spLocks noGrp="1"/>
          </p:cNvSpPr>
          <p:nvPr>
            <p:ph idx="1"/>
          </p:nvPr>
        </p:nvSpPr>
        <p:spPr>
          <a:xfrm>
            <a:off x="407988" y="1196975"/>
            <a:ext cx="11304587" cy="5159375"/>
          </a:xfrm>
        </p:spPr>
        <p:txBody>
          <a:bodyPr rtlCol="0">
            <a:normAutofit/>
          </a:bodyPr>
          <a:lstStyle/>
          <a:p>
            <a:pPr eaLnBrk="1" fontAlgn="auto" hangingPunct="1">
              <a:spcAft>
                <a:spcPts val="0"/>
              </a:spcAft>
              <a:defRPr/>
            </a:pPr>
            <a:r>
              <a:rPr lang="en-US" altLang="en-US" b="1" dirty="0" smtClean="0">
                <a:solidFill>
                  <a:schemeClr val="bg1">
                    <a:lumMod val="95000"/>
                  </a:schemeClr>
                </a:solidFill>
              </a:rPr>
              <a:t>Where are we coming from?</a:t>
            </a:r>
          </a:p>
          <a:p>
            <a:pPr eaLnBrk="1" fontAlgn="auto" hangingPunct="1">
              <a:spcAft>
                <a:spcPts val="0"/>
              </a:spcAft>
              <a:defRPr/>
            </a:pPr>
            <a:endParaRPr lang="en-US" altLang="en-US" b="1" dirty="0" smtClean="0">
              <a:solidFill>
                <a:schemeClr val="bg1">
                  <a:lumMod val="95000"/>
                </a:schemeClr>
              </a:solidFill>
            </a:endParaRPr>
          </a:p>
          <a:p>
            <a:pPr eaLnBrk="1" fontAlgn="auto" hangingPunct="1">
              <a:spcAft>
                <a:spcPts val="0"/>
              </a:spcAft>
              <a:defRPr/>
            </a:pPr>
            <a:r>
              <a:rPr lang="en-US" altLang="en-US" b="1" dirty="0" smtClean="0">
                <a:solidFill>
                  <a:schemeClr val="bg1">
                    <a:lumMod val="95000"/>
                  </a:schemeClr>
                </a:solidFill>
              </a:rPr>
              <a:t>Where are we at now?</a:t>
            </a:r>
          </a:p>
          <a:p>
            <a:pPr eaLnBrk="1" fontAlgn="auto" hangingPunct="1">
              <a:spcAft>
                <a:spcPts val="0"/>
              </a:spcAft>
              <a:defRPr/>
            </a:pPr>
            <a:endParaRPr lang="en-US" altLang="en-US" b="1" dirty="0" smtClean="0"/>
          </a:p>
          <a:p>
            <a:pPr eaLnBrk="1" fontAlgn="auto" hangingPunct="1">
              <a:spcAft>
                <a:spcPts val="0"/>
              </a:spcAft>
              <a:defRPr/>
            </a:pPr>
            <a:r>
              <a:rPr lang="en-US" altLang="en-US" b="1" dirty="0" smtClean="0"/>
              <a:t>What lessons have we learnt?</a:t>
            </a:r>
          </a:p>
          <a:p>
            <a:pPr lvl="1" eaLnBrk="1" fontAlgn="auto" hangingPunct="1">
              <a:spcAft>
                <a:spcPts val="0"/>
              </a:spcAft>
              <a:defRPr/>
            </a:pPr>
            <a:endParaRPr lang="en-US" altLang="en-US" b="1" dirty="0" smtClean="0"/>
          </a:p>
          <a:p>
            <a:pPr eaLnBrk="1" fontAlgn="auto" hangingPunct="1">
              <a:spcAft>
                <a:spcPts val="0"/>
              </a:spcAft>
              <a:defRPr/>
            </a:pPr>
            <a:r>
              <a:rPr lang="en-US" altLang="en-US" b="1" dirty="0" smtClean="0">
                <a:solidFill>
                  <a:schemeClr val="bg1">
                    <a:lumMod val="95000"/>
                  </a:schemeClr>
                </a:solidFill>
              </a:rPr>
              <a:t>How will we get there (where we need to go)?</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258469D-17CD-4B57-B4F8-217A5450A625}" type="slidenum">
              <a:rPr lang="en-GB" altLang="en-US" sz="1200" smtClean="0">
                <a:solidFill>
                  <a:srgbClr val="898989"/>
                </a:solidFill>
              </a:rPr>
              <a:pPr>
                <a:lnSpc>
                  <a:spcPct val="100000"/>
                </a:lnSpc>
                <a:spcBef>
                  <a:spcPct val="0"/>
                </a:spcBef>
                <a:buFontTx/>
                <a:buNone/>
              </a:pPr>
              <a:t>14</a:t>
            </a:fld>
            <a:endParaRPr lang="en-GB"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1F08FED-8038-4D19-9417-65BEFB20E5F1}" type="slidenum">
              <a:rPr lang="en-GB" altLang="en-US"/>
              <a:pPr>
                <a:defRPr/>
              </a:pPr>
              <a:t>15</a:t>
            </a:fld>
            <a:endParaRPr lang="en-GB" altLang="en-US" dirty="0"/>
          </a:p>
        </p:txBody>
      </p:sp>
      <p:sp>
        <p:nvSpPr>
          <p:cNvPr id="5" name="Title 1"/>
          <p:cNvSpPr txBox="1">
            <a:spLocks/>
          </p:cNvSpPr>
          <p:nvPr/>
        </p:nvSpPr>
        <p:spPr bwMode="auto">
          <a:xfrm>
            <a:off x="30163" y="30163"/>
            <a:ext cx="104521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defRPr/>
            </a:pPr>
            <a:r>
              <a:rPr lang="en-US" altLang="en-US" sz="2400" b="1" dirty="0" smtClean="0">
                <a:latin typeface="+mn-lt"/>
                <a:cs typeface="Arial" panose="020B0604020202020204" pitchFamily="34" charset="0"/>
              </a:rPr>
              <a:t>UNAIDS- Lancet Commission 2014 Reviewed the Lessons</a:t>
            </a:r>
          </a:p>
        </p:txBody>
      </p:sp>
      <p:sp>
        <p:nvSpPr>
          <p:cNvPr id="37892" name="TextBox 6"/>
          <p:cNvSpPr txBox="1">
            <a:spLocks noChangeArrowheads="1"/>
          </p:cNvSpPr>
          <p:nvPr/>
        </p:nvSpPr>
        <p:spPr bwMode="auto">
          <a:xfrm>
            <a:off x="1887538" y="1476375"/>
            <a:ext cx="71024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2200"/>
              </a:lnSpc>
              <a:spcBef>
                <a:spcPct val="0"/>
              </a:spcBef>
              <a:buFont typeface="Arial" panose="020B0604020202020204" pitchFamily="34" charset="0"/>
              <a:buNone/>
            </a:pPr>
            <a:endParaRPr lang="en-US" altLang="en-US" sz="1800">
              <a:solidFill>
                <a:srgbClr val="000000"/>
              </a:solidFill>
              <a:latin typeface="Arial" panose="020B0604020202020204" pitchFamily="34" charset="0"/>
            </a:endParaRPr>
          </a:p>
        </p:txBody>
      </p:sp>
      <p:sp>
        <p:nvSpPr>
          <p:cNvPr id="7" name="TextBox 4"/>
          <p:cNvSpPr txBox="1">
            <a:spLocks noChangeArrowheads="1"/>
          </p:cNvSpPr>
          <p:nvPr/>
        </p:nvSpPr>
        <p:spPr bwMode="auto">
          <a:xfrm>
            <a:off x="334963" y="1362075"/>
            <a:ext cx="73882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2400" b="1" i="1" dirty="0" smtClean="0">
                <a:solidFill>
                  <a:srgbClr val="000000"/>
                </a:solidFill>
                <a:latin typeface="+mn-lt"/>
                <a:cs typeface="Arial" panose="020B0604020202020204" pitchFamily="34" charset="0"/>
              </a:rPr>
              <a:t>“… a biomedical response aimed at rapidly scaling up testing and treatment is essential but will not be sufficient to control the epidemic…”</a:t>
            </a:r>
          </a:p>
          <a:p>
            <a:pPr eaLnBrk="1" hangingPunct="1">
              <a:spcBef>
                <a:spcPct val="0"/>
              </a:spcBef>
              <a:buFontTx/>
              <a:buNone/>
              <a:defRPr/>
            </a:pPr>
            <a:endParaRPr lang="en-US" altLang="en-US" sz="2400" b="1" dirty="0" smtClean="0">
              <a:solidFill>
                <a:srgbClr val="000000"/>
              </a:solidFill>
              <a:latin typeface="+mn-lt"/>
              <a:cs typeface="Arial" panose="020B0604020202020204" pitchFamily="34" charset="0"/>
            </a:endParaRPr>
          </a:p>
          <a:p>
            <a:pPr>
              <a:buFont typeface="Arial" panose="020B0604020202020204" pitchFamily="34" charset="0"/>
              <a:buNone/>
              <a:defRPr/>
            </a:pPr>
            <a:r>
              <a:rPr lang="en-US" altLang="en-US" sz="2400" b="1" dirty="0" smtClean="0">
                <a:solidFill>
                  <a:srgbClr val="000000"/>
                </a:solidFill>
                <a:latin typeface="+mn-lt"/>
                <a:cs typeface="Arial" panose="020B0604020202020204" pitchFamily="34" charset="0"/>
              </a:rPr>
              <a:t>– Lack of p</a:t>
            </a:r>
            <a:r>
              <a:rPr lang="en-GB" altLang="en-US" sz="2400" b="1" dirty="0" err="1" smtClean="0">
                <a:solidFill>
                  <a:srgbClr val="000000"/>
                </a:solidFill>
                <a:latin typeface="+mn-lt"/>
                <a:cs typeface="Arial" panose="020B0604020202020204" pitchFamily="34" charset="0"/>
              </a:rPr>
              <a:t>olitical</a:t>
            </a:r>
            <a:r>
              <a:rPr lang="en-GB" altLang="en-US" sz="2400" b="1" dirty="0" smtClean="0">
                <a:solidFill>
                  <a:srgbClr val="000000"/>
                </a:solidFill>
                <a:latin typeface="+mn-lt"/>
                <a:cs typeface="Arial" panose="020B0604020202020204" pitchFamily="34" charset="0"/>
              </a:rPr>
              <a:t> leadership, commitment and investments in HIV prevention</a:t>
            </a:r>
          </a:p>
          <a:p>
            <a:pPr>
              <a:defRPr/>
            </a:pPr>
            <a:endParaRPr lang="en-GB" altLang="en-US" sz="2400" b="1" dirty="0" smtClean="0">
              <a:solidFill>
                <a:srgbClr val="000000"/>
              </a:solidFill>
              <a:latin typeface="+mn-lt"/>
              <a:cs typeface="Arial" panose="020B0604020202020204" pitchFamily="34" charset="0"/>
            </a:endParaRPr>
          </a:p>
          <a:p>
            <a:pPr>
              <a:buFont typeface="Arial" panose="020B0604020202020204" pitchFamily="34" charset="0"/>
              <a:buNone/>
              <a:defRPr/>
            </a:pPr>
            <a:r>
              <a:rPr lang="en-US" altLang="en-US" sz="2400" b="1" dirty="0" smtClean="0">
                <a:solidFill>
                  <a:srgbClr val="000000"/>
                </a:solidFill>
                <a:latin typeface="+mn-lt"/>
                <a:cs typeface="Arial" panose="020B0604020202020204" pitchFamily="34" charset="0"/>
              </a:rPr>
              <a:t>– </a:t>
            </a:r>
            <a:r>
              <a:rPr lang="en-GB" altLang="en-US" sz="2400" b="1" dirty="0" smtClean="0">
                <a:solidFill>
                  <a:srgbClr val="000000"/>
                </a:solidFill>
                <a:latin typeface="+mn-lt"/>
                <a:cs typeface="Arial" panose="020B0604020202020204" pitchFamily="34" charset="0"/>
              </a:rPr>
              <a:t>Lack of business-style prevention management and service  delivery</a:t>
            </a:r>
          </a:p>
          <a:p>
            <a:pPr>
              <a:buFont typeface="Arial" panose="020B0604020202020204" pitchFamily="34" charset="0"/>
              <a:buNone/>
              <a:defRPr/>
            </a:pPr>
            <a:endParaRPr lang="en-GB" altLang="en-US" sz="2400" b="1" dirty="0" smtClean="0">
              <a:solidFill>
                <a:srgbClr val="000000"/>
              </a:solidFill>
              <a:latin typeface="+mn-lt"/>
              <a:cs typeface="Arial" panose="020B0604020202020204" pitchFamily="34" charset="0"/>
            </a:endParaRPr>
          </a:p>
          <a:p>
            <a:pPr>
              <a:buFont typeface="Arial" panose="020B0604020202020204" pitchFamily="34" charset="0"/>
              <a:buNone/>
              <a:defRPr/>
            </a:pPr>
            <a:r>
              <a:rPr lang="en-US" altLang="en-US" sz="2400" b="1" dirty="0" smtClean="0">
                <a:solidFill>
                  <a:srgbClr val="000000"/>
                </a:solidFill>
                <a:latin typeface="+mn-lt"/>
                <a:cs typeface="Arial" panose="020B0604020202020204" pitchFamily="34" charset="0"/>
              </a:rPr>
              <a:t>– </a:t>
            </a:r>
            <a:r>
              <a:rPr lang="en-GB" altLang="en-US" sz="2400" b="1" dirty="0" smtClean="0">
                <a:solidFill>
                  <a:srgbClr val="000000"/>
                </a:solidFill>
                <a:latin typeface="+mn-lt"/>
                <a:cs typeface="Arial" panose="020B0604020202020204" pitchFamily="34" charset="0"/>
              </a:rPr>
              <a:t>Challenges in delivering services to underserved, key and priority populations</a:t>
            </a:r>
          </a:p>
        </p:txBody>
      </p:sp>
      <p:pic>
        <p:nvPicPr>
          <p:cNvPr id="8" name="Picture 3">
            <a:extLst>
              <a:ext uri="{FF2B5EF4-FFF2-40B4-BE49-F238E27FC236}"/>
            </a:extLst>
          </p:cNvPr>
          <p:cNvPicPr>
            <a:picLocks noChangeAspect="1" noChangeArrowheads="1"/>
          </p:cNvPicPr>
          <p:nvPr/>
        </p:nvPicPr>
        <p:blipFill>
          <a:blip r:embed="rId3"/>
          <a:srcRect/>
          <a:stretch>
            <a:fillRect/>
          </a:stretch>
        </p:blipFill>
        <p:spPr bwMode="auto">
          <a:xfrm>
            <a:off x="8183563" y="1362075"/>
            <a:ext cx="3479800" cy="4551363"/>
          </a:xfrm>
          <a:prstGeom prst="rect">
            <a:avLst/>
          </a:prstGeom>
          <a:noFill/>
          <a:ln w="12700">
            <a:solidFill>
              <a:schemeClr val="accent3">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80963"/>
            <a:ext cx="12192000" cy="1009650"/>
          </a:xfrm>
        </p:spPr>
        <p:txBody>
          <a:bodyPr rtlCol="0"/>
          <a:lstStyle/>
          <a:p>
            <a:pPr eaLnBrk="1" fontAlgn="auto" hangingPunct="1">
              <a:spcAft>
                <a:spcPts val="0"/>
              </a:spcAft>
              <a:defRPr/>
            </a:pPr>
            <a:r>
              <a:rPr lang="en-US" altLang="en-US" sz="3000" dirty="0" smtClean="0">
                <a:latin typeface="+mn-lt"/>
              </a:rPr>
              <a:t>Successes in voluntary medical male circumcision </a:t>
            </a:r>
            <a:br>
              <a:rPr lang="en-US" altLang="en-US" sz="3000" dirty="0" smtClean="0">
                <a:latin typeface="+mn-lt"/>
              </a:rPr>
            </a:br>
            <a:r>
              <a:rPr lang="en-US" altLang="en-US" sz="3000" dirty="0" smtClean="0">
                <a:latin typeface="+mn-lt"/>
              </a:rPr>
              <a:t>– not celebrated enough, lessons not leveraged enough…</a:t>
            </a:r>
          </a:p>
        </p:txBody>
      </p:sp>
      <p:pic>
        <p:nvPicPr>
          <p:cNvPr id="4" name="Shape 314">
            <a:extLst>
              <a:ext uri="{FF2B5EF4-FFF2-40B4-BE49-F238E27FC236}"/>
            </a:extLst>
          </p:cNvPr>
          <p:cNvPicPr preferRelativeResize="0">
            <a:picLocks noGrp="1" noChangeAspect="1" noChangeArrowheads="1"/>
          </p:cNvPicPr>
          <p:nvPr>
            <p:ph idx="1"/>
          </p:nvPr>
        </p:nvPicPr>
        <p:blipFill>
          <a:blip r:embed="rId3"/>
          <a:srcRect/>
          <a:stretch>
            <a:fillRect/>
          </a:stretch>
        </p:blipFill>
        <p:spPr>
          <a:xfrm>
            <a:off x="515938" y="1395413"/>
            <a:ext cx="3330575" cy="4754562"/>
          </a:xfrm>
          <a:ln>
            <a:solidFill>
              <a:schemeClr val="tx1">
                <a:lumMod val="50000"/>
                <a:lumOff val="50000"/>
              </a:schemeClr>
            </a:solidFill>
            <a:miter lim="800000"/>
            <a:headEnd/>
            <a:tailEnd/>
          </a:ln>
          <a:extLst/>
        </p:spPr>
      </p:pic>
      <p:grpSp>
        <p:nvGrpSpPr>
          <p:cNvPr id="39940" name="Group 4"/>
          <p:cNvGrpSpPr>
            <a:grpSpLocks/>
          </p:cNvGrpSpPr>
          <p:nvPr/>
        </p:nvGrpSpPr>
        <p:grpSpPr bwMode="auto">
          <a:xfrm>
            <a:off x="5730875" y="3762375"/>
            <a:ext cx="5665788" cy="2555875"/>
            <a:chOff x="2206625" y="1365628"/>
            <a:chExt cx="4572000" cy="2110996"/>
          </a:xfrm>
        </p:grpSpPr>
        <p:pic>
          <p:nvPicPr>
            <p:cNvPr id="3994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4239" y="1870220"/>
              <a:ext cx="50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206625" y="1365628"/>
              <a:ext cx="2162380" cy="2053304"/>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2000" dirty="0"/>
            </a:p>
          </p:txBody>
        </p:sp>
        <p:sp>
          <p:nvSpPr>
            <p:cNvPr id="8" name="Rectangle 7"/>
            <p:cNvSpPr/>
            <p:nvPr/>
          </p:nvSpPr>
          <p:spPr>
            <a:xfrm>
              <a:off x="2899663" y="1446921"/>
              <a:ext cx="1287436" cy="1784513"/>
            </a:xfrm>
            <a:prstGeom prst="rect">
              <a:avLst/>
            </a:prstGeom>
          </p:spPr>
          <p:txBody>
            <a:bodyPr>
              <a:spAutoFit/>
            </a:bodyPr>
            <a:lstStyle/>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Kenya: 868,038, males voluntary circumcised  between 2014 - 2017</a:t>
              </a:r>
              <a:endParaRPr lang="en-US" sz="2000" dirty="0">
                <a:latin typeface="+mn-lt"/>
              </a:endParaRPr>
            </a:p>
          </p:txBody>
        </p:sp>
        <p:pic>
          <p:nvPicPr>
            <p:cNvPr id="39946"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7328" y="1935047"/>
              <a:ext cx="50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603434" y="1387918"/>
              <a:ext cx="2175191" cy="2088706"/>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2000" dirty="0"/>
            </a:p>
          </p:txBody>
        </p:sp>
        <p:sp>
          <p:nvSpPr>
            <p:cNvPr id="11" name="Rectangle 10"/>
            <p:cNvSpPr/>
            <p:nvPr/>
          </p:nvSpPr>
          <p:spPr>
            <a:xfrm>
              <a:off x="5173493" y="1600329"/>
              <a:ext cx="1569263" cy="1295444"/>
            </a:xfrm>
            <a:prstGeom prst="rect">
              <a:avLst/>
            </a:prstGeom>
          </p:spPr>
          <p:txBody>
            <a:bodyPr>
              <a:spAutoFit/>
            </a:bodyPr>
            <a:lstStyle/>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230,854 –</a:t>
              </a:r>
            </a:p>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males VMMC in 2017 – being 121% of 190,333 target  coverage</a:t>
              </a:r>
              <a:endParaRPr lang="en-US" sz="2000" dirty="0">
                <a:latin typeface="+mn-lt"/>
              </a:endParaRPr>
            </a:p>
          </p:txBody>
        </p:sp>
      </p:grpSp>
      <p:sp>
        <p:nvSpPr>
          <p:cNvPr id="25605" name="Rectangle 11"/>
          <p:cNvSpPr>
            <a:spLocks noChangeArrowheads="1"/>
          </p:cNvSpPr>
          <p:nvPr/>
        </p:nvSpPr>
        <p:spPr bwMode="auto">
          <a:xfrm>
            <a:off x="4727575" y="1954213"/>
            <a:ext cx="6913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sz="2400" b="1" dirty="0" smtClean="0">
                <a:latin typeface="+mn-lt"/>
              </a:rPr>
              <a:t>The # in 2017 were 18.6 million MCs are estimated to have prevented 230,000 HIV infections through 2017</a:t>
            </a:r>
            <a:endParaRPr lang="en-US" altLang="en-US" sz="2400" b="1" dirty="0" smtClean="0">
              <a:latin typeface="+mn-lt"/>
            </a:endParaRPr>
          </a:p>
        </p:txBody>
      </p:sp>
      <p:pic>
        <p:nvPicPr>
          <p:cNvPr id="3994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318250"/>
            <a:ext cx="73183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
          <p:cNvGrpSpPr>
            <a:grpSpLocks/>
          </p:cNvGrpSpPr>
          <p:nvPr/>
        </p:nvGrpSpPr>
        <p:grpSpPr bwMode="auto">
          <a:xfrm>
            <a:off x="192088" y="1125538"/>
            <a:ext cx="7073900" cy="5078412"/>
            <a:chOff x="813457" y="1980000"/>
            <a:chExt cx="8279229" cy="4130855"/>
          </a:xfrm>
        </p:grpSpPr>
        <p:pic>
          <p:nvPicPr>
            <p:cNvPr id="419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57" y="2520000"/>
              <a:ext cx="8279086" cy="359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6"/>
            <p:cNvPicPr>
              <a:picLocks noChangeAspect="1" noChangeArrowheads="1"/>
            </p:cNvPicPr>
            <p:nvPr/>
          </p:nvPicPr>
          <p:blipFill>
            <a:blip r:embed="rId4">
              <a:extLst>
                <a:ext uri="{28A0092B-C50C-407E-A947-70E740481C1C}">
                  <a14:useLocalDpi xmlns:a14="http://schemas.microsoft.com/office/drawing/2010/main" val="0"/>
                </a:ext>
              </a:extLst>
            </a:blip>
            <a:srcRect t="-5" b="90982"/>
            <a:stretch>
              <a:fillRect/>
            </a:stretch>
          </p:blipFill>
          <p:spPr bwMode="auto">
            <a:xfrm>
              <a:off x="813600" y="1980000"/>
              <a:ext cx="8279086"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extLst>
            </p:cNvPr>
            <p:cNvSpPr>
              <a:spLocks noChangeAspect="1"/>
            </p:cNvSpPr>
            <p:nvPr/>
          </p:nvSpPr>
          <p:spPr>
            <a:xfrm>
              <a:off x="1915248" y="2412584"/>
              <a:ext cx="161646" cy="160121"/>
            </a:xfrm>
            <a:prstGeom prst="ellipse">
              <a:avLst/>
            </a:prstGeom>
            <a:solidFill>
              <a:srgbClr val="00A99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Oval 8">
              <a:extLst>
                <a:ext uri="{FF2B5EF4-FFF2-40B4-BE49-F238E27FC236}"/>
              </a:extLst>
            </p:cNvPr>
            <p:cNvSpPr>
              <a:spLocks noChangeAspect="1"/>
            </p:cNvSpPr>
            <p:nvPr/>
          </p:nvSpPr>
          <p:spPr>
            <a:xfrm>
              <a:off x="6092022" y="2412584"/>
              <a:ext cx="161646" cy="160121"/>
            </a:xfrm>
            <a:prstGeom prst="ellipse">
              <a:avLst/>
            </a:prstGeom>
            <a:solidFill>
              <a:srgbClr val="CDC8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9">
              <a:extLst>
                <a:ext uri="{FF2B5EF4-FFF2-40B4-BE49-F238E27FC236}"/>
              </a:extLst>
            </p:cNvPr>
            <p:cNvSpPr txBox="1"/>
            <p:nvPr/>
          </p:nvSpPr>
          <p:spPr>
            <a:xfrm>
              <a:off x="2043450" y="2338980"/>
              <a:ext cx="1111081" cy="247929"/>
            </a:xfrm>
            <a:prstGeom prst="rect">
              <a:avLst/>
            </a:prstGeom>
          </p:spPr>
          <p:txBody>
            <a:bodyPr wrap="none">
              <a:spAutoFit/>
            </a:bodyPr>
            <a:lstStyle/>
            <a:p>
              <a:pPr>
                <a:defRPr/>
              </a:pPr>
              <a:r>
                <a:rPr lang="en-GB" sz="1292" dirty="0">
                  <a:latin typeface="Arial Nova" panose="020B0504020202020204" pitchFamily="34" charset="0"/>
                  <a:ea typeface="ＭＳ Ｐゴシック" panose="020B0600070205080204" pitchFamily="34" charset="-128"/>
                </a:rPr>
                <a:t>2020 Target</a:t>
              </a:r>
            </a:p>
          </p:txBody>
        </p:sp>
        <p:sp>
          <p:nvSpPr>
            <p:cNvPr id="11" name="TextBox 10">
              <a:extLst>
                <a:ext uri="{FF2B5EF4-FFF2-40B4-BE49-F238E27FC236}"/>
              </a:extLst>
            </p:cNvPr>
            <p:cNvSpPr txBox="1"/>
            <p:nvPr/>
          </p:nvSpPr>
          <p:spPr>
            <a:xfrm>
              <a:off x="6236946" y="2336398"/>
              <a:ext cx="1109224" cy="247929"/>
            </a:xfrm>
            <a:prstGeom prst="rect">
              <a:avLst/>
            </a:prstGeom>
          </p:spPr>
          <p:txBody>
            <a:bodyPr wrap="none">
              <a:spAutoFit/>
            </a:bodyPr>
            <a:lstStyle/>
            <a:p>
              <a:pPr>
                <a:defRPr/>
              </a:pPr>
              <a:r>
                <a:rPr lang="en-GB" sz="1292" dirty="0">
                  <a:latin typeface="Arial Nova" panose="020B0504020202020204" pitchFamily="34" charset="0"/>
                  <a:ea typeface="ＭＳ Ｐゴシック" panose="020B0600070205080204" pitchFamily="34" charset="-128"/>
                </a:rPr>
                <a:t>2020 Target</a:t>
              </a:r>
            </a:p>
          </p:txBody>
        </p:sp>
      </p:grpSp>
      <p:sp>
        <p:nvSpPr>
          <p:cNvPr id="41987" name="TextBox 9"/>
          <p:cNvSpPr txBox="1">
            <a:spLocks noChangeArrowheads="1"/>
          </p:cNvSpPr>
          <p:nvPr/>
        </p:nvSpPr>
        <p:spPr bwMode="auto">
          <a:xfrm>
            <a:off x="1077913" y="5970588"/>
            <a:ext cx="3679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600" b="1">
                <a:solidFill>
                  <a:srgbClr val="000000"/>
                </a:solidFill>
              </a:rPr>
              <a:t>Adapted from UNAIDS Gap Reportxxxxxx</a:t>
            </a:r>
          </a:p>
        </p:txBody>
      </p:sp>
      <p:sp>
        <p:nvSpPr>
          <p:cNvPr id="41988" name="Rectangle 2"/>
          <p:cNvSpPr>
            <a:spLocks noChangeArrowheads="1"/>
          </p:cNvSpPr>
          <p:nvPr/>
        </p:nvSpPr>
        <p:spPr bwMode="auto">
          <a:xfrm>
            <a:off x="7472363" y="1125538"/>
            <a:ext cx="460057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429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GB" altLang="en-US" sz="2400" b="1">
                <a:latin typeface="Tw Cen MT" panose="020B0602020104020603" pitchFamily="34" charset="0"/>
              </a:rPr>
              <a:t>UNAIDS modelling </a:t>
            </a:r>
            <a:r>
              <a:rPr lang="en-GB" altLang="en-US" sz="2400" b="1">
                <a:solidFill>
                  <a:schemeClr val="accent1"/>
                </a:solidFill>
                <a:latin typeface="Tw Cen MT" panose="020B0602020104020603" pitchFamily="34" charset="0"/>
              </a:rPr>
              <a:t>(2015)</a:t>
            </a:r>
          </a:p>
          <a:p>
            <a:pPr lvl="1">
              <a:lnSpc>
                <a:spcPct val="100000"/>
              </a:lnSpc>
              <a:spcBef>
                <a:spcPct val="0"/>
              </a:spcBef>
            </a:pPr>
            <a:endParaRPr lang="en-GB" altLang="en-US" b="1">
              <a:latin typeface="Tw Cen MT" panose="020B0602020104020603" pitchFamily="34" charset="0"/>
            </a:endParaRPr>
          </a:p>
          <a:p>
            <a:pPr lvl="1">
              <a:lnSpc>
                <a:spcPct val="100000"/>
              </a:lnSpc>
              <a:spcBef>
                <a:spcPct val="0"/>
              </a:spcBef>
            </a:pPr>
            <a:r>
              <a:rPr lang="en-GB" altLang="en-US" b="1">
                <a:latin typeface="Tw Cen MT" panose="020B0602020104020603" pitchFamily="34" charset="0"/>
              </a:rPr>
              <a:t>Phylogenetics: </a:t>
            </a:r>
            <a:r>
              <a:rPr lang="en-GB" altLang="en-US" b="1">
                <a:solidFill>
                  <a:srgbClr val="0070C0"/>
                </a:solidFill>
                <a:latin typeface="Tw Cen MT" panose="020B0602020104020603" pitchFamily="34" charset="0"/>
              </a:rPr>
              <a:t>(</a:t>
            </a:r>
            <a:r>
              <a:rPr lang="en-US" altLang="en-US" b="1">
                <a:solidFill>
                  <a:srgbClr val="0070C0"/>
                </a:solidFill>
                <a:latin typeface="Tw Cen MT" panose="020B0602020104020603" pitchFamily="34" charset="0"/>
              </a:rPr>
              <a:t>Fraser C, CROI, 2017</a:t>
            </a:r>
            <a:r>
              <a:rPr lang="en-GB" altLang="en-US" b="1">
                <a:solidFill>
                  <a:srgbClr val="0070C0"/>
                </a:solidFill>
                <a:latin typeface="Tw Cen MT" panose="020B0602020104020603" pitchFamily="34" charset="0"/>
              </a:rPr>
              <a:t>)</a:t>
            </a:r>
          </a:p>
          <a:p>
            <a:pPr lvl="1">
              <a:lnSpc>
                <a:spcPct val="100000"/>
              </a:lnSpc>
              <a:spcBef>
                <a:spcPct val="0"/>
              </a:spcBef>
            </a:pPr>
            <a:endParaRPr lang="en-GB" altLang="en-US" b="1">
              <a:solidFill>
                <a:srgbClr val="0070C0"/>
              </a:solidFill>
              <a:latin typeface="Tw Cen MT" panose="020B0602020104020603" pitchFamily="34" charset="0"/>
            </a:endParaRPr>
          </a:p>
          <a:p>
            <a:pPr lvl="1">
              <a:lnSpc>
                <a:spcPct val="100000"/>
              </a:lnSpc>
              <a:spcBef>
                <a:spcPct val="0"/>
              </a:spcBef>
            </a:pPr>
            <a:r>
              <a:rPr lang="en-GB" altLang="en-US" b="1">
                <a:latin typeface="Tw Cen MT" panose="020B0602020104020603" pitchFamily="34" charset="0"/>
              </a:rPr>
              <a:t>Swiss Study: </a:t>
            </a:r>
            <a:r>
              <a:rPr lang="en-GB" altLang="en-US" b="1">
                <a:solidFill>
                  <a:srgbClr val="0070C0"/>
                </a:solidFill>
                <a:latin typeface="Tw Cen MT" panose="020B0602020104020603" pitchFamily="34" charset="0"/>
              </a:rPr>
              <a:t>(</a:t>
            </a:r>
            <a:r>
              <a:rPr lang="en-US" altLang="en-US" b="1">
                <a:solidFill>
                  <a:srgbClr val="0070C0"/>
                </a:solidFill>
                <a:latin typeface="Tw Cen MT" panose="020B0602020104020603" pitchFamily="34" charset="0"/>
              </a:rPr>
              <a:t>Marzel A et al,  2015)</a:t>
            </a:r>
          </a:p>
          <a:p>
            <a:pPr lvl="1">
              <a:lnSpc>
                <a:spcPct val="100000"/>
              </a:lnSpc>
              <a:spcBef>
                <a:spcPct val="0"/>
              </a:spcBef>
            </a:pPr>
            <a:endParaRPr lang="en-US" altLang="en-US" b="1">
              <a:solidFill>
                <a:srgbClr val="0070C0"/>
              </a:solidFill>
              <a:latin typeface="Tw Cen MT" panose="020B0602020104020603" pitchFamily="34" charset="0"/>
            </a:endParaRPr>
          </a:p>
          <a:p>
            <a:pPr lvl="1">
              <a:lnSpc>
                <a:spcPct val="100000"/>
              </a:lnSpc>
              <a:spcBef>
                <a:spcPct val="0"/>
              </a:spcBef>
            </a:pPr>
            <a:r>
              <a:rPr lang="en-US" altLang="en-US" b="1">
                <a:latin typeface="Tw Cen MT" panose="020B0602020104020603" pitchFamily="34" charset="0"/>
              </a:rPr>
              <a:t>Quality of treatment/ adherence: </a:t>
            </a:r>
            <a:r>
              <a:rPr lang="en-US" altLang="en-US" b="1">
                <a:solidFill>
                  <a:srgbClr val="0070C0"/>
                </a:solidFill>
                <a:latin typeface="Tw Cen MT" panose="020B0602020104020603" pitchFamily="34" charset="0"/>
              </a:rPr>
              <a:t>(Marks G et al, 2015)</a:t>
            </a:r>
          </a:p>
          <a:p>
            <a:pPr lvl="1">
              <a:lnSpc>
                <a:spcPct val="100000"/>
              </a:lnSpc>
              <a:spcBef>
                <a:spcPct val="0"/>
              </a:spcBef>
            </a:pPr>
            <a:endParaRPr lang="en-US" altLang="en-US" b="1">
              <a:solidFill>
                <a:srgbClr val="0070C0"/>
              </a:solidFill>
              <a:latin typeface="Tw Cen MT" panose="020B0602020104020603" pitchFamily="34" charset="0"/>
            </a:endParaRPr>
          </a:p>
          <a:p>
            <a:pPr lvl="1">
              <a:lnSpc>
                <a:spcPct val="100000"/>
              </a:lnSpc>
              <a:spcBef>
                <a:spcPct val="0"/>
              </a:spcBef>
            </a:pPr>
            <a:r>
              <a:rPr lang="en-US" altLang="en-US" b="1">
                <a:latin typeface="Tw Cen MT" panose="020B0602020104020603" pitchFamily="34" charset="0"/>
              </a:rPr>
              <a:t>Evidence from high treatment performing countries: e.g. Botswana</a:t>
            </a:r>
          </a:p>
        </p:txBody>
      </p:sp>
      <p:sp>
        <p:nvSpPr>
          <p:cNvPr id="14" name="Rectangle 5"/>
          <p:cNvSpPr>
            <a:spLocks noChangeArrowheads="1"/>
          </p:cNvSpPr>
          <p:nvPr/>
        </p:nvSpPr>
        <p:spPr bwMode="auto">
          <a:xfrm>
            <a:off x="26988" y="49213"/>
            <a:ext cx="10677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66154"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3138"/>
              </a:lnSpc>
              <a:spcBef>
                <a:spcPct val="0"/>
              </a:spcBef>
              <a:buFont typeface="Arial" panose="020B0604020202020204" pitchFamily="34" charset="0"/>
              <a:buNone/>
              <a:defRPr/>
            </a:pPr>
            <a:r>
              <a:rPr lang="en-US" altLang="en-US" sz="2500" b="1" dirty="0" smtClean="0">
                <a:latin typeface="+mn-lt"/>
                <a:cs typeface="Arial" panose="020B0604020202020204" pitchFamily="34" charset="0"/>
              </a:rPr>
              <a:t>Treatment is essential and must be continued at scale, delivered with high quality, but will not get us the prevention benefits needed quickly enough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7463"/>
            <a:ext cx="10972800" cy="1143000"/>
          </a:xfrm>
        </p:spPr>
        <p:txBody>
          <a:bodyPr rtlCol="0"/>
          <a:lstStyle/>
          <a:p>
            <a:pPr eaLnBrk="1" fontAlgn="auto" hangingPunct="1">
              <a:spcAft>
                <a:spcPts val="0"/>
              </a:spcAft>
              <a:defRPr/>
            </a:pPr>
            <a:r>
              <a:rPr lang="en-US" altLang="en-US" sz="3000" dirty="0" smtClean="0">
                <a:latin typeface="+mn-lt"/>
              </a:rPr>
              <a:t>Differentiated Models of HIV prevention</a:t>
            </a:r>
          </a:p>
        </p:txBody>
      </p:sp>
      <p:sp>
        <p:nvSpPr>
          <p:cNvPr id="10243" name="Content Placeholder 2"/>
          <p:cNvSpPr>
            <a:spLocks noGrp="1"/>
          </p:cNvSpPr>
          <p:nvPr>
            <p:ph idx="1"/>
          </p:nvPr>
        </p:nvSpPr>
        <p:spPr>
          <a:xfrm>
            <a:off x="407988" y="1195388"/>
            <a:ext cx="11304587" cy="5160962"/>
          </a:xfrm>
        </p:spPr>
        <p:txBody>
          <a:bodyPr rtlCol="0">
            <a:normAutofit/>
          </a:bodyPr>
          <a:lstStyle/>
          <a:p>
            <a:pPr eaLnBrk="1" fontAlgn="auto" hangingPunct="1">
              <a:spcAft>
                <a:spcPts val="0"/>
              </a:spcAft>
              <a:defRPr/>
            </a:pPr>
            <a:r>
              <a:rPr lang="en-US" altLang="en-US" b="1" dirty="0" smtClean="0">
                <a:solidFill>
                  <a:schemeClr val="bg1">
                    <a:lumMod val="95000"/>
                  </a:schemeClr>
                </a:solidFill>
              </a:rPr>
              <a:t>Where are we coming from?</a:t>
            </a:r>
          </a:p>
          <a:p>
            <a:pPr eaLnBrk="1" fontAlgn="auto" hangingPunct="1">
              <a:spcAft>
                <a:spcPts val="0"/>
              </a:spcAft>
              <a:defRPr/>
            </a:pPr>
            <a:endParaRPr lang="en-US" altLang="en-US" b="1" dirty="0" smtClean="0">
              <a:solidFill>
                <a:schemeClr val="bg1">
                  <a:lumMod val="95000"/>
                </a:schemeClr>
              </a:solidFill>
            </a:endParaRPr>
          </a:p>
          <a:p>
            <a:pPr eaLnBrk="1" fontAlgn="auto" hangingPunct="1">
              <a:spcAft>
                <a:spcPts val="0"/>
              </a:spcAft>
              <a:defRPr/>
            </a:pPr>
            <a:r>
              <a:rPr lang="en-US" altLang="en-US" b="1" dirty="0" smtClean="0">
                <a:solidFill>
                  <a:schemeClr val="bg1">
                    <a:lumMod val="95000"/>
                  </a:schemeClr>
                </a:solidFill>
              </a:rPr>
              <a:t>Where are we at now?</a:t>
            </a:r>
          </a:p>
          <a:p>
            <a:pPr eaLnBrk="1" fontAlgn="auto" hangingPunct="1">
              <a:spcAft>
                <a:spcPts val="0"/>
              </a:spcAft>
              <a:defRPr/>
            </a:pPr>
            <a:endParaRPr lang="en-US" altLang="en-US" b="1" dirty="0" smtClean="0">
              <a:solidFill>
                <a:schemeClr val="bg1">
                  <a:lumMod val="95000"/>
                </a:schemeClr>
              </a:solidFill>
            </a:endParaRPr>
          </a:p>
          <a:p>
            <a:pPr eaLnBrk="1" fontAlgn="auto" hangingPunct="1">
              <a:spcAft>
                <a:spcPts val="0"/>
              </a:spcAft>
              <a:defRPr/>
            </a:pPr>
            <a:r>
              <a:rPr lang="en-US" altLang="en-US" b="1" dirty="0" smtClean="0">
                <a:solidFill>
                  <a:schemeClr val="bg1">
                    <a:lumMod val="95000"/>
                  </a:schemeClr>
                </a:solidFill>
              </a:rPr>
              <a:t>What lessons have we learnt?</a:t>
            </a:r>
          </a:p>
          <a:p>
            <a:pPr marL="457200" lvl="1" indent="0" eaLnBrk="1" fontAlgn="auto" hangingPunct="1">
              <a:spcAft>
                <a:spcPts val="0"/>
              </a:spcAft>
              <a:buFont typeface="Arial" panose="020B0604020202020204" pitchFamily="34" charset="0"/>
              <a:buNone/>
              <a:defRPr/>
            </a:pPr>
            <a:endParaRPr lang="en-US" altLang="en-US" b="1" dirty="0" smtClean="0"/>
          </a:p>
          <a:p>
            <a:pPr eaLnBrk="1" fontAlgn="auto" hangingPunct="1">
              <a:spcAft>
                <a:spcPts val="0"/>
              </a:spcAft>
              <a:defRPr/>
            </a:pPr>
            <a:r>
              <a:rPr lang="en-US" altLang="en-US" b="1" dirty="0" smtClean="0"/>
              <a:t>How will we get there (where we need to go)? – differentiated models of HIV prevention</a:t>
            </a:r>
          </a:p>
          <a:p>
            <a:pPr lvl="1" eaLnBrk="1" fontAlgn="auto" hangingPunct="1">
              <a:spcAft>
                <a:spcPts val="0"/>
              </a:spcAft>
              <a:defRPr/>
            </a:pPr>
            <a:r>
              <a:rPr lang="en-US" altLang="en-US" b="1" dirty="0" smtClean="0"/>
              <a:t>Granulation of data; Target setting and accountability; </a:t>
            </a: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D84EF7E-8E56-4E40-80EF-086EE53BF339}" type="slidenum">
              <a:rPr lang="en-GB" altLang="en-US" sz="1200" smtClean="0">
                <a:solidFill>
                  <a:srgbClr val="898989"/>
                </a:solidFill>
              </a:rPr>
              <a:pPr>
                <a:lnSpc>
                  <a:spcPct val="100000"/>
                </a:lnSpc>
                <a:spcBef>
                  <a:spcPct val="0"/>
                </a:spcBef>
                <a:buFontTx/>
                <a:buNone/>
              </a:pPr>
              <a:t>18</a:t>
            </a:fld>
            <a:endParaRPr lang="en-GB"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990600"/>
          </a:xfrm>
        </p:spPr>
        <p:txBody>
          <a:bodyPr rtlCol="0">
            <a:noAutofit/>
          </a:bodyPr>
          <a:lstStyle/>
          <a:p>
            <a:pPr eaLnBrk="1" fontAlgn="auto" hangingPunct="1">
              <a:spcAft>
                <a:spcPts val="0"/>
              </a:spcAft>
              <a:defRPr/>
            </a:pPr>
            <a:r>
              <a:rPr lang="en-US" sz="3000" dirty="0">
                <a:latin typeface="+mn-lt"/>
              </a:rPr>
              <a:t>Kenya’s HIV </a:t>
            </a:r>
            <a:r>
              <a:rPr lang="en-US" sz="3000" dirty="0" smtClean="0">
                <a:latin typeface="+mn-lt"/>
              </a:rPr>
              <a:t>Prevention Revolution Roadmap</a:t>
            </a:r>
            <a:endParaRPr lang="en-US" sz="3000" dirty="0">
              <a:latin typeface="+mn-lt"/>
            </a:endParaRPr>
          </a:p>
        </p:txBody>
      </p:sp>
      <p:graphicFrame>
        <p:nvGraphicFramePr>
          <p:cNvPr id="4" name="Content Placeholder 3"/>
          <p:cNvGraphicFramePr>
            <a:graphicFrameLocks noGrp="1"/>
          </p:cNvGraphicFramePr>
          <p:nvPr>
            <p:ph idx="1"/>
          </p:nvPr>
        </p:nvGraphicFramePr>
        <p:xfrm>
          <a:off x="3719736" y="-459432"/>
          <a:ext cx="8208912" cy="7676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060" name="Content Placeholder 1"/>
          <p:cNvPicPr>
            <a:picLocks noChangeAspect="1"/>
          </p:cNvPicPr>
          <p:nvPr/>
        </p:nvPicPr>
        <p:blipFill>
          <a:blip r:embed="rId8">
            <a:extLst>
              <a:ext uri="{28A0092B-C50C-407E-A947-70E740481C1C}">
                <a14:useLocalDpi xmlns:a14="http://schemas.microsoft.com/office/drawing/2010/main" val="0"/>
              </a:ext>
            </a:extLst>
          </a:blip>
          <a:srcRect l="34854" t="11784" r="32962" b="7402"/>
          <a:stretch>
            <a:fillRect/>
          </a:stretch>
        </p:blipFill>
        <p:spPr bwMode="auto">
          <a:xfrm rot="1200000">
            <a:off x="646113" y="2065338"/>
            <a:ext cx="237807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067513" y="3244334"/>
            <a:ext cx="184731" cy="369332"/>
          </a:xfrm>
          <a:prstGeom prst="rect">
            <a:avLst/>
          </a:prstGeom>
        </p:spPr>
        <p:txBody>
          <a:bodyPr wrap="none">
            <a:spAutoFit/>
          </a:bodyPr>
          <a:lstStyle/>
          <a:p>
            <a:pPr eaLnBrk="1" hangingPunct="1"/>
            <a:endParaRPr lang="en-US" altLang="en-US" b="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9"/>
          <p:cNvSpPr txBox="1">
            <a:spLocks noChangeArrowheads="1"/>
          </p:cNvSpPr>
          <p:nvPr/>
        </p:nvSpPr>
        <p:spPr bwMode="auto">
          <a:xfrm>
            <a:off x="39688" y="227013"/>
            <a:ext cx="8480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C00000"/>
                </a:solidFill>
                <a:cs typeface="Helvetica" panose="020B0604020202020204" pitchFamily="34" charset="0"/>
              </a:rPr>
              <a:t>I AM Team Kenya!  Welcome to our Symposia</a:t>
            </a:r>
            <a:endParaRPr lang="en-US" altLang="en-US" sz="3200">
              <a:solidFill>
                <a:srgbClr val="C00000"/>
              </a:solidFill>
              <a:cs typeface="Helvetica" panose="020B0604020202020204" pitchFamily="34" charset="0"/>
            </a:endParaRPr>
          </a:p>
        </p:txBody>
      </p:sp>
      <p:sp>
        <p:nvSpPr>
          <p:cNvPr id="34" name="Rectangle 33"/>
          <p:cNvSpPr/>
          <p:nvPr/>
        </p:nvSpPr>
        <p:spPr>
          <a:xfrm>
            <a:off x="4437321" y="3302164"/>
            <a:ext cx="7373678" cy="925033"/>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34"/>
          <p:cNvSpPr/>
          <p:nvPr/>
        </p:nvSpPr>
        <p:spPr>
          <a:xfrm>
            <a:off x="4437321" y="4252552"/>
            <a:ext cx="7373678" cy="925033"/>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Rectangle 35"/>
          <p:cNvSpPr/>
          <p:nvPr/>
        </p:nvSpPr>
        <p:spPr>
          <a:xfrm>
            <a:off x="4437321" y="5202940"/>
            <a:ext cx="7373678" cy="925033"/>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Rectangle 36"/>
          <p:cNvSpPr/>
          <p:nvPr/>
        </p:nvSpPr>
        <p:spPr>
          <a:xfrm>
            <a:off x="4437321" y="2351776"/>
            <a:ext cx="7373678" cy="925033"/>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Rectangle 37"/>
          <p:cNvSpPr/>
          <p:nvPr/>
        </p:nvSpPr>
        <p:spPr>
          <a:xfrm>
            <a:off x="4437320" y="1412170"/>
            <a:ext cx="7373679" cy="925033"/>
          </a:xfrm>
          <a:prstGeom prst="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ectangle 38"/>
          <p:cNvSpPr/>
          <p:nvPr/>
        </p:nvSpPr>
        <p:spPr>
          <a:xfrm>
            <a:off x="488950" y="1398588"/>
            <a:ext cx="3948113" cy="925512"/>
          </a:xfrm>
          <a:prstGeom prst="rect">
            <a:avLst/>
          </a:prstGeom>
          <a:solidFill>
            <a:schemeClr val="bg1"/>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Rectangle 39"/>
          <p:cNvSpPr/>
          <p:nvPr/>
        </p:nvSpPr>
        <p:spPr>
          <a:xfrm>
            <a:off x="488950" y="2324100"/>
            <a:ext cx="3948113" cy="923925"/>
          </a:xfrm>
          <a:prstGeom prst="rect">
            <a:avLst/>
          </a:prstGeom>
          <a:solidFill>
            <a:schemeClr val="bg1"/>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Rectangle 40"/>
          <p:cNvSpPr/>
          <p:nvPr/>
        </p:nvSpPr>
        <p:spPr>
          <a:xfrm>
            <a:off x="488950" y="3248025"/>
            <a:ext cx="3948113" cy="925513"/>
          </a:xfrm>
          <a:prstGeom prst="rect">
            <a:avLst/>
          </a:prstGeom>
          <a:solidFill>
            <a:schemeClr val="bg1"/>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41"/>
          <p:cNvSpPr/>
          <p:nvPr/>
        </p:nvSpPr>
        <p:spPr>
          <a:xfrm>
            <a:off x="488950" y="4173538"/>
            <a:ext cx="3948113" cy="925512"/>
          </a:xfrm>
          <a:prstGeom prst="rect">
            <a:avLst/>
          </a:prstGeom>
          <a:solidFill>
            <a:schemeClr val="bg1"/>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Rectangle 42"/>
          <p:cNvSpPr/>
          <p:nvPr/>
        </p:nvSpPr>
        <p:spPr>
          <a:xfrm>
            <a:off x="488950" y="5099050"/>
            <a:ext cx="3948113" cy="923925"/>
          </a:xfrm>
          <a:prstGeom prst="rect">
            <a:avLst/>
          </a:prstGeom>
          <a:solidFill>
            <a:schemeClr val="bg1"/>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07" name="TextBox 18"/>
          <p:cNvSpPr txBox="1">
            <a:spLocks noChangeArrowheads="1"/>
          </p:cNvSpPr>
          <p:nvPr/>
        </p:nvSpPr>
        <p:spPr bwMode="auto">
          <a:xfrm>
            <a:off x="4749800" y="1520825"/>
            <a:ext cx="706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t>Ending the AIDS epidemic and Achieving Universal Health Coverage by 2030 in Africa</a:t>
            </a:r>
            <a:endParaRPr lang="en-US" altLang="en-US" sz="2000" b="1">
              <a:latin typeface="Helvetica" panose="020B0604020202020204" pitchFamily="34" charset="0"/>
            </a:endParaRPr>
          </a:p>
        </p:txBody>
      </p:sp>
      <p:sp>
        <p:nvSpPr>
          <p:cNvPr id="16408" name="TextBox 19"/>
          <p:cNvSpPr txBox="1">
            <a:spLocks noChangeArrowheads="1"/>
          </p:cNvSpPr>
          <p:nvPr/>
        </p:nvSpPr>
        <p:spPr bwMode="auto">
          <a:xfrm>
            <a:off x="4749800" y="2455863"/>
            <a:ext cx="668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t>Kenya: Leadership and Innovation for Results in eMTCT and Adolescent Care</a:t>
            </a:r>
            <a:endParaRPr lang="en-US" altLang="en-US" sz="2000" b="1">
              <a:latin typeface="Helvetica" panose="020B0604020202020204" pitchFamily="34" charset="0"/>
            </a:endParaRPr>
          </a:p>
        </p:txBody>
      </p:sp>
      <p:sp>
        <p:nvSpPr>
          <p:cNvPr id="16409" name="TextBox 20"/>
          <p:cNvSpPr txBox="1">
            <a:spLocks noChangeArrowheads="1"/>
          </p:cNvSpPr>
          <p:nvPr/>
        </p:nvSpPr>
        <p:spPr bwMode="auto">
          <a:xfrm>
            <a:off x="4749800" y="3470275"/>
            <a:ext cx="668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t>Youth Leadership in Action: Lessons from Kenya and Beyond</a:t>
            </a:r>
            <a:endParaRPr lang="en-US" altLang="en-US" sz="2000" b="1">
              <a:latin typeface="Helvetica" panose="020B0604020202020204" pitchFamily="34" charset="0"/>
            </a:endParaRPr>
          </a:p>
        </p:txBody>
      </p:sp>
      <p:sp>
        <p:nvSpPr>
          <p:cNvPr id="16410" name="TextBox 21"/>
          <p:cNvSpPr txBox="1">
            <a:spLocks noChangeArrowheads="1"/>
          </p:cNvSpPr>
          <p:nvPr/>
        </p:nvSpPr>
        <p:spPr bwMode="auto">
          <a:xfrm>
            <a:off x="4749800" y="4384675"/>
            <a:ext cx="706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t>The Elusive 90:90:90: The Experience of Kenya as an Early Adopter of Evidence</a:t>
            </a:r>
            <a:endParaRPr lang="en-US" altLang="en-US" sz="2000" b="1">
              <a:latin typeface="Helvetica" panose="020B0604020202020204" pitchFamily="34" charset="0"/>
            </a:endParaRPr>
          </a:p>
        </p:txBody>
      </p:sp>
      <p:sp>
        <p:nvSpPr>
          <p:cNvPr id="16411" name="TextBox 22"/>
          <p:cNvSpPr txBox="1">
            <a:spLocks noChangeArrowheads="1"/>
          </p:cNvSpPr>
          <p:nvPr/>
        </p:nvSpPr>
        <p:spPr bwMode="auto">
          <a:xfrm>
            <a:off x="4645025" y="5249863"/>
            <a:ext cx="7013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t>From Research to Real world settings; scaling up PrEP within National Programs.</a:t>
            </a:r>
            <a:endParaRPr lang="en-US" altLang="en-US" sz="2000" b="1">
              <a:latin typeface="Helvetica" panose="020B0604020202020204" pitchFamily="34" charset="0"/>
            </a:endParaRPr>
          </a:p>
        </p:txBody>
      </p:sp>
      <p:sp>
        <p:nvSpPr>
          <p:cNvPr id="49" name="TextBox 48"/>
          <p:cNvSpPr txBox="1"/>
          <p:nvPr/>
        </p:nvSpPr>
        <p:spPr>
          <a:xfrm>
            <a:off x="646113" y="1392238"/>
            <a:ext cx="3948112" cy="1016000"/>
          </a:xfrm>
          <a:prstGeom prst="rect">
            <a:avLst/>
          </a:prstGeom>
          <a:noFill/>
        </p:spPr>
        <p:txBody>
          <a:bodyPr>
            <a:spAutoFit/>
          </a:bodyPr>
          <a:lstStyle/>
          <a:p>
            <a:pPr eaLnBrk="1" fontAlgn="auto" hangingPunct="1">
              <a:spcBef>
                <a:spcPts val="0"/>
              </a:spcBef>
              <a:spcAft>
                <a:spcPts val="0"/>
              </a:spcAft>
              <a:defRPr/>
            </a:pPr>
            <a:r>
              <a:rPr lang="en-US" sz="2000" b="1" dirty="0">
                <a:solidFill>
                  <a:schemeClr val="tx1">
                    <a:lumMod val="95000"/>
                    <a:lumOff val="5000"/>
                  </a:schemeClr>
                </a:solidFill>
                <a:latin typeface="+mn-lt"/>
              </a:rPr>
              <a:t>Date: Monday, July 23, 2018</a:t>
            </a:r>
          </a:p>
          <a:p>
            <a:pPr eaLnBrk="1" fontAlgn="auto" hangingPunct="1">
              <a:spcBef>
                <a:spcPts val="0"/>
              </a:spcBef>
              <a:spcAft>
                <a:spcPts val="0"/>
              </a:spcAft>
              <a:defRPr/>
            </a:pPr>
            <a:r>
              <a:rPr lang="en-US" sz="2000" b="1" dirty="0">
                <a:solidFill>
                  <a:schemeClr val="tx1">
                    <a:lumMod val="95000"/>
                    <a:lumOff val="5000"/>
                  </a:schemeClr>
                </a:solidFill>
                <a:latin typeface="+mn-lt"/>
              </a:rPr>
              <a:t>Time: 10:15-12:15pm</a:t>
            </a:r>
          </a:p>
          <a:p>
            <a:pPr eaLnBrk="1" fontAlgn="auto" hangingPunct="1">
              <a:spcBef>
                <a:spcPts val="0"/>
              </a:spcBef>
              <a:spcAft>
                <a:spcPts val="0"/>
              </a:spcAft>
              <a:defRPr/>
            </a:pPr>
            <a:r>
              <a:rPr lang="en-US" sz="2000" b="1" dirty="0">
                <a:solidFill>
                  <a:schemeClr val="tx1">
                    <a:lumMod val="95000"/>
                    <a:lumOff val="5000"/>
                  </a:schemeClr>
                </a:solidFill>
                <a:latin typeface="+mn-lt"/>
              </a:rPr>
              <a:t>Venue: Elicium I</a:t>
            </a:r>
          </a:p>
        </p:txBody>
      </p:sp>
      <p:sp>
        <p:nvSpPr>
          <p:cNvPr id="50" name="TextBox 49"/>
          <p:cNvSpPr txBox="1"/>
          <p:nvPr/>
        </p:nvSpPr>
        <p:spPr>
          <a:xfrm>
            <a:off x="646113" y="2301875"/>
            <a:ext cx="3948112" cy="1016000"/>
          </a:xfrm>
          <a:prstGeom prst="rect">
            <a:avLst/>
          </a:prstGeom>
          <a:noFill/>
        </p:spPr>
        <p:txBody>
          <a:bodyPr>
            <a:spAutoFit/>
          </a:bodyPr>
          <a:lstStyle/>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Date: Tuesday, July 24, 2018</a:t>
            </a:r>
          </a:p>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Time: 18:30-20:30</a:t>
            </a:r>
          </a:p>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Venue: E105-108</a:t>
            </a:r>
          </a:p>
        </p:txBody>
      </p:sp>
      <p:sp>
        <p:nvSpPr>
          <p:cNvPr id="51" name="TextBox 50"/>
          <p:cNvSpPr txBox="1"/>
          <p:nvPr/>
        </p:nvSpPr>
        <p:spPr>
          <a:xfrm>
            <a:off x="620713" y="3200400"/>
            <a:ext cx="3660775" cy="1016000"/>
          </a:xfrm>
          <a:prstGeom prst="rect">
            <a:avLst/>
          </a:prstGeom>
          <a:noFill/>
        </p:spPr>
        <p:txBody>
          <a:bodyPr>
            <a:spAutoFit/>
          </a:bodyPr>
          <a:lstStyle/>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Date: Wednesday, July 25, 2018</a:t>
            </a:r>
          </a:p>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Time: 7:00-8:30am</a:t>
            </a:r>
          </a:p>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Venue: E105-108</a:t>
            </a:r>
          </a:p>
        </p:txBody>
      </p:sp>
      <p:sp>
        <p:nvSpPr>
          <p:cNvPr id="52" name="TextBox 51"/>
          <p:cNvSpPr txBox="1"/>
          <p:nvPr/>
        </p:nvSpPr>
        <p:spPr>
          <a:xfrm>
            <a:off x="619125" y="4140200"/>
            <a:ext cx="3636963" cy="1014413"/>
          </a:xfrm>
          <a:prstGeom prst="rect">
            <a:avLst/>
          </a:prstGeom>
          <a:noFill/>
        </p:spPr>
        <p:txBody>
          <a:bodyPr>
            <a:spAutoFit/>
          </a:bodyPr>
          <a:lstStyle/>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Date: Thursday, July 26, 2018</a:t>
            </a:r>
          </a:p>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Time: 7:00-8:30am</a:t>
            </a:r>
          </a:p>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Venue: E105-108</a:t>
            </a:r>
          </a:p>
        </p:txBody>
      </p:sp>
      <p:sp>
        <p:nvSpPr>
          <p:cNvPr id="53" name="TextBox 52"/>
          <p:cNvSpPr txBox="1"/>
          <p:nvPr/>
        </p:nvSpPr>
        <p:spPr>
          <a:xfrm>
            <a:off x="646113" y="5072063"/>
            <a:ext cx="3690937" cy="1016000"/>
          </a:xfrm>
          <a:prstGeom prst="rect">
            <a:avLst/>
          </a:prstGeom>
          <a:noFill/>
        </p:spPr>
        <p:txBody>
          <a:bodyPr>
            <a:spAutoFit/>
          </a:bodyPr>
          <a:lstStyle/>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Date: Friday, July 27, 2018</a:t>
            </a:r>
          </a:p>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Time: 7:00-8:30am</a:t>
            </a:r>
          </a:p>
          <a:p>
            <a:pPr eaLnBrk="1" fontAlgn="auto" hangingPunct="1">
              <a:spcBef>
                <a:spcPts val="0"/>
              </a:spcBef>
              <a:spcAft>
                <a:spcPts val="0"/>
              </a:spcAft>
              <a:defRPr/>
            </a:pPr>
            <a:r>
              <a:rPr lang="en-US" sz="2000" b="1" dirty="0">
                <a:solidFill>
                  <a:schemeClr val="tx1">
                    <a:lumMod val="95000"/>
                    <a:lumOff val="5000"/>
                  </a:schemeClr>
                </a:solidFill>
                <a:latin typeface="+mn-lt"/>
                <a:cs typeface="Helvetica" panose="020B0604020202020204" pitchFamily="34" charset="0"/>
              </a:rPr>
              <a:t>Venue: G104-105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2209800" y="1922463"/>
            <a:ext cx="782955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1" name="Title 1"/>
          <p:cNvSpPr>
            <a:spLocks noGrp="1"/>
          </p:cNvSpPr>
          <p:nvPr>
            <p:ph type="title"/>
          </p:nvPr>
        </p:nvSpPr>
        <p:spPr>
          <a:xfrm>
            <a:off x="-9525" y="-26988"/>
            <a:ext cx="11650663" cy="1141413"/>
          </a:xfrm>
        </p:spPr>
        <p:txBody>
          <a:bodyPr rtlCol="0">
            <a:noAutofit/>
          </a:bodyPr>
          <a:lstStyle/>
          <a:p>
            <a:pPr eaLnBrk="1" fontAlgn="auto" hangingPunct="1">
              <a:spcAft>
                <a:spcPts val="0"/>
              </a:spcAft>
              <a:defRPr/>
            </a:pPr>
            <a:r>
              <a:rPr lang="en-US" sz="2500" dirty="0" smtClean="0">
                <a:latin typeface="+mn-lt"/>
              </a:rPr>
              <a:t>Differentiated models of HIV Prevention:  Granulating the national epidemic by County, by risk factors and by Between 2013 and 2015, overall </a:t>
            </a:r>
            <a:r>
              <a:rPr lang="en-US" sz="2500" dirty="0">
                <a:latin typeface="+mn-lt"/>
              </a:rPr>
              <a:t>19% reduction in new </a:t>
            </a:r>
            <a:r>
              <a:rPr lang="en-US" sz="2500" dirty="0" smtClean="0">
                <a:latin typeface="+mn-lt"/>
              </a:rPr>
              <a:t>infections, </a:t>
            </a:r>
            <a:r>
              <a:rPr lang="en-US" sz="2500" dirty="0">
                <a:latin typeface="+mn-lt"/>
              </a:rPr>
              <a:t>but with varied progress</a:t>
            </a:r>
            <a:r>
              <a:rPr lang="en-US" sz="2500" dirty="0" smtClean="0">
                <a:latin typeface="+mn-lt"/>
              </a:rPr>
              <a:t>… we asked ourselves factors…</a:t>
            </a:r>
            <a:endParaRPr lang="en-US" sz="2500" dirty="0">
              <a:latin typeface="+mn-lt"/>
            </a:endParaRPr>
          </a:p>
        </p:txBody>
      </p:sp>
      <p:pic>
        <p:nvPicPr>
          <p:cNvPr id="47108" name="Picture 11"/>
          <p:cNvPicPr>
            <a:picLocks noChangeAspect="1"/>
          </p:cNvPicPr>
          <p:nvPr/>
        </p:nvPicPr>
        <p:blipFill>
          <a:blip r:embed="rId3">
            <a:extLst>
              <a:ext uri="{28A0092B-C50C-407E-A947-70E740481C1C}">
                <a14:useLocalDpi xmlns:a14="http://schemas.microsoft.com/office/drawing/2010/main" val="0"/>
              </a:ext>
            </a:extLst>
          </a:blip>
          <a:srcRect l="36530" t="22044" r="34612" b="16956"/>
          <a:stretch>
            <a:fillRect/>
          </a:stretch>
        </p:blipFill>
        <p:spPr bwMode="auto">
          <a:xfrm>
            <a:off x="133350" y="1211263"/>
            <a:ext cx="45799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0"/>
          <p:cNvPicPr>
            <a:picLocks noChangeAspect="1"/>
          </p:cNvPicPr>
          <p:nvPr/>
        </p:nvPicPr>
        <p:blipFill>
          <a:blip r:embed="rId4">
            <a:extLst>
              <a:ext uri="{28A0092B-C50C-407E-A947-70E740481C1C}">
                <a14:useLocalDpi xmlns:a14="http://schemas.microsoft.com/office/drawing/2010/main" val="0"/>
              </a:ext>
            </a:extLst>
          </a:blip>
          <a:srcRect l="39999" t="3334" r="835" b="2222"/>
          <a:stretch>
            <a:fillRect/>
          </a:stretch>
        </p:blipFill>
        <p:spPr bwMode="auto">
          <a:xfrm>
            <a:off x="7756525" y="1181100"/>
            <a:ext cx="4402138"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1"/>
          <p:cNvPicPr>
            <a:picLocks noChangeAspect="1"/>
          </p:cNvPicPr>
          <p:nvPr/>
        </p:nvPicPr>
        <p:blipFill>
          <a:blip r:embed="rId5">
            <a:extLst>
              <a:ext uri="{28A0092B-C50C-407E-A947-70E740481C1C}">
                <a14:useLocalDpi xmlns:a14="http://schemas.microsoft.com/office/drawing/2010/main" val="0"/>
              </a:ext>
            </a:extLst>
          </a:blip>
          <a:srcRect l="6667" t="53564" r="64166" b="7545"/>
          <a:stretch>
            <a:fillRect/>
          </a:stretch>
        </p:blipFill>
        <p:spPr bwMode="auto">
          <a:xfrm>
            <a:off x="4414838" y="4505325"/>
            <a:ext cx="3341687"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5283200" y="3408363"/>
            <a:ext cx="1689100" cy="712787"/>
          </a:xfrm>
          <a:prstGeom prst="wedgeRoundRectCallout">
            <a:avLst>
              <a:gd name="adj1" fmla="val 255088"/>
              <a:gd name="adj2" fmla="val 12094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b="1" dirty="0"/>
              <a:t>Railway line</a:t>
            </a:r>
          </a:p>
        </p:txBody>
      </p:sp>
      <p:sp>
        <p:nvSpPr>
          <p:cNvPr id="14" name="Rounded Rectangular Callout 13"/>
          <p:cNvSpPr/>
          <p:nvPr/>
        </p:nvSpPr>
        <p:spPr>
          <a:xfrm>
            <a:off x="4622800" y="1211263"/>
            <a:ext cx="1690688" cy="714375"/>
          </a:xfrm>
          <a:prstGeom prst="wedgeRoundRectCallout">
            <a:avLst>
              <a:gd name="adj1" fmla="val 255088"/>
              <a:gd name="adj2" fmla="val 12930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b="1" dirty="0"/>
              <a:t>New transport Corridor</a:t>
            </a:r>
          </a:p>
        </p:txBody>
      </p:sp>
      <p:sp>
        <p:nvSpPr>
          <p:cNvPr id="15" name="Rounded Rectangular Callout 14"/>
          <p:cNvSpPr/>
          <p:nvPr/>
        </p:nvSpPr>
        <p:spPr>
          <a:xfrm>
            <a:off x="4483100" y="2511425"/>
            <a:ext cx="2662238" cy="712788"/>
          </a:xfrm>
          <a:prstGeom prst="wedgeRoundRectCallout">
            <a:avLst>
              <a:gd name="adj1" fmla="val 92986"/>
              <a:gd name="adj2" fmla="val 50752"/>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b="1" dirty="0"/>
              <a:t>Border towns with increased trade – County HQs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38125" y="1412875"/>
          <a:ext cx="8688387" cy="3995740"/>
        </p:xfrm>
        <a:graphic>
          <a:graphicData uri="http://schemas.openxmlformats.org/drawingml/2006/table">
            <a:tbl>
              <a:tblPr firstRow="1" firstCol="1" bandRow="1">
                <a:tableStyleId>{5C22544A-7EE6-4342-B048-85BDC9FD1C3A}</a:tableStyleId>
              </a:tblPr>
              <a:tblGrid>
                <a:gridCol w="1343488"/>
                <a:gridCol w="864106"/>
                <a:gridCol w="1223865"/>
                <a:gridCol w="1062686"/>
                <a:gridCol w="708457"/>
                <a:gridCol w="708457"/>
                <a:gridCol w="654129"/>
                <a:gridCol w="708457"/>
                <a:gridCol w="708457"/>
                <a:gridCol w="706285"/>
              </a:tblGrid>
              <a:tr h="659142">
                <a:tc>
                  <a:txBody>
                    <a:bodyPr/>
                    <a:lstStyle/>
                    <a:p>
                      <a:pPr marL="0" marR="0">
                        <a:lnSpc>
                          <a:spcPct val="107000"/>
                        </a:lnSpc>
                        <a:spcBef>
                          <a:spcPts val="0"/>
                        </a:spcBef>
                        <a:spcAft>
                          <a:spcPts val="0"/>
                        </a:spcAft>
                      </a:pPr>
                      <a:r>
                        <a:rPr lang="en-US" sz="2000" b="1" dirty="0">
                          <a:effectLst/>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gridSpan="3">
                  <a:txBody>
                    <a:bodyPr/>
                    <a:lstStyle/>
                    <a:p>
                      <a:pPr marL="0" marR="0">
                        <a:lnSpc>
                          <a:spcPct val="107000"/>
                        </a:lnSpc>
                        <a:spcBef>
                          <a:spcPts val="0"/>
                        </a:spcBef>
                        <a:spcAft>
                          <a:spcPts val="0"/>
                        </a:spcAft>
                      </a:pPr>
                      <a:r>
                        <a:rPr lang="en-US" sz="2000" b="1" dirty="0">
                          <a:effectLst/>
                        </a:rPr>
                        <a:t>Adults (15+ years)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2000" b="1" dirty="0">
                          <a:effectLst/>
                        </a:rPr>
                        <a:t>Adolescents (10-19)</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2000" b="1" dirty="0">
                          <a:effectLst/>
                        </a:rPr>
                        <a:t>Young people </a:t>
                      </a:r>
                      <a:r>
                        <a:rPr lang="en-US" sz="2000" b="1" dirty="0" smtClean="0">
                          <a:effectLst/>
                        </a:rPr>
                        <a:t>(15-24</a:t>
                      </a:r>
                      <a:r>
                        <a:rPr lang="en-US"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hMerge="1">
                  <a:txBody>
                    <a:bodyPr/>
                    <a:lstStyle/>
                    <a:p>
                      <a:endParaRPr lang="en-US"/>
                    </a:p>
                  </a:txBody>
                  <a:tcPr/>
                </a:tc>
                <a:tc hMerge="1">
                  <a:txBody>
                    <a:bodyPr/>
                    <a:lstStyle/>
                    <a:p>
                      <a:endParaRPr lang="en-US"/>
                    </a:p>
                  </a:txBody>
                  <a:tcPr/>
                </a:tc>
              </a:tr>
              <a:tr h="514350">
                <a:tc>
                  <a:txBody>
                    <a:bodyPr/>
                    <a:lstStyle/>
                    <a:p>
                      <a:pPr marL="0" marR="0">
                        <a:lnSpc>
                          <a:spcPct val="107000"/>
                        </a:lnSpc>
                        <a:spcBef>
                          <a:spcPts val="0"/>
                        </a:spcBef>
                        <a:spcAft>
                          <a:spcPts val="0"/>
                        </a:spcAft>
                      </a:pPr>
                      <a:r>
                        <a:rPr lang="en-US" sz="2000" b="1">
                          <a:effectLst/>
                        </a:rPr>
                        <a:t>County</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2014*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2017**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2020***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2014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2017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2020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2014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2017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2020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r>
              <a:tr h="408336">
                <a:tc>
                  <a:txBody>
                    <a:bodyPr/>
                    <a:lstStyle/>
                    <a:p>
                      <a:pPr marL="0" marR="0">
                        <a:lnSpc>
                          <a:spcPct val="107000"/>
                        </a:lnSpc>
                        <a:spcBef>
                          <a:spcPts val="0"/>
                        </a:spcBef>
                        <a:spcAft>
                          <a:spcPts val="0"/>
                        </a:spcAft>
                      </a:pPr>
                      <a:r>
                        <a:rPr lang="en-US" sz="2000" b="1">
                          <a:effectLst/>
                        </a:rPr>
                        <a:t>Baringo</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707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353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177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33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62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31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15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r>
              <a:tr h="408336">
                <a:tc>
                  <a:txBody>
                    <a:bodyPr/>
                    <a:lstStyle/>
                    <a:p>
                      <a:pPr marL="0" marR="0">
                        <a:lnSpc>
                          <a:spcPct val="107000"/>
                        </a:lnSpc>
                        <a:spcBef>
                          <a:spcPts val="0"/>
                        </a:spcBef>
                        <a:spcAft>
                          <a:spcPts val="0"/>
                        </a:spcAft>
                      </a:pPr>
                      <a:r>
                        <a:rPr lang="en-US" sz="2000" b="1">
                          <a:effectLst/>
                        </a:rPr>
                        <a:t>Bomet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1,875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938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469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66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33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123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61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31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r>
              <a:tr h="529762">
                <a:tc>
                  <a:txBody>
                    <a:bodyPr/>
                    <a:lstStyle/>
                    <a:p>
                      <a:pPr marL="0" marR="0">
                        <a:lnSpc>
                          <a:spcPct val="107000"/>
                        </a:lnSpc>
                        <a:spcBef>
                          <a:spcPts val="0"/>
                        </a:spcBef>
                        <a:spcAft>
                          <a:spcPts val="0"/>
                        </a:spcAft>
                      </a:pPr>
                      <a:r>
                        <a:rPr lang="en-US" sz="2000" b="1">
                          <a:effectLst/>
                        </a:rPr>
                        <a:t>Bungoma</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83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41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120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60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30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388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194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97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r>
              <a:tr h="408336">
                <a:tc>
                  <a:txBody>
                    <a:bodyPr/>
                    <a:lstStyle/>
                    <a:p>
                      <a:pPr marL="0" marR="0">
                        <a:lnSpc>
                          <a:spcPct val="107000"/>
                        </a:lnSpc>
                        <a:spcBef>
                          <a:spcPts val="0"/>
                        </a:spcBef>
                        <a:spcAft>
                          <a:spcPts val="0"/>
                        </a:spcAft>
                      </a:pPr>
                      <a:r>
                        <a:rPr lang="en-US" sz="2000" b="1">
                          <a:effectLst/>
                        </a:rPr>
                        <a:t>Busia</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51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154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77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39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497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249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124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r>
              <a:tr h="659142">
                <a:tc>
                  <a:txBody>
                    <a:bodyPr/>
                    <a:lstStyle/>
                    <a:p>
                      <a:pPr marL="0" marR="0">
                        <a:lnSpc>
                          <a:spcPct val="107000"/>
                        </a:lnSpc>
                        <a:spcBef>
                          <a:spcPts val="0"/>
                        </a:spcBef>
                        <a:spcAft>
                          <a:spcPts val="0"/>
                        </a:spcAft>
                      </a:pPr>
                      <a:r>
                        <a:rPr lang="en-US" sz="2000" b="1">
                          <a:effectLst/>
                        </a:rPr>
                        <a:t>Elgeyo Marakwet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400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48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12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r>
              <a:tr h="408336">
                <a:tc>
                  <a:txBody>
                    <a:bodyPr/>
                    <a:lstStyle/>
                    <a:p>
                      <a:pPr marL="0" marR="0">
                        <a:lnSpc>
                          <a:spcPct val="107000"/>
                        </a:lnSpc>
                        <a:spcBef>
                          <a:spcPts val="0"/>
                        </a:spcBef>
                        <a:spcAft>
                          <a:spcPts val="0"/>
                        </a:spcAft>
                      </a:pPr>
                      <a:r>
                        <a:rPr lang="en-US" sz="2000" b="1">
                          <a:effectLst/>
                        </a:rPr>
                        <a:t>Embu</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518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259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130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167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84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42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315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a:effectLst/>
                        </a:rPr>
                        <a:t>158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c>
                  <a:txBody>
                    <a:bodyPr/>
                    <a:lstStyle/>
                    <a:p>
                      <a:pPr marL="0" marR="0">
                        <a:lnSpc>
                          <a:spcPct val="107000"/>
                        </a:lnSpc>
                        <a:spcBef>
                          <a:spcPts val="0"/>
                        </a:spcBef>
                        <a:spcAft>
                          <a:spcPts val="0"/>
                        </a:spcAft>
                      </a:pPr>
                      <a:r>
                        <a:rPr lang="en-US" sz="2000" b="1" dirty="0">
                          <a:effectLst/>
                        </a:rPr>
                        <a:t>79</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7" marR="67197" marT="0" marB="0" anchor="b"/>
                </a:tc>
              </a:tr>
            </a:tbl>
          </a:graphicData>
        </a:graphic>
      </p:graphicFrame>
      <p:sp>
        <p:nvSpPr>
          <p:cNvPr id="49249" name="Rectangle 6"/>
          <p:cNvSpPr>
            <a:spLocks noChangeArrowheads="1"/>
          </p:cNvSpPr>
          <p:nvPr/>
        </p:nvSpPr>
        <p:spPr bwMode="auto">
          <a:xfrm>
            <a:off x="196850" y="5565775"/>
            <a:ext cx="119634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1600" b="1">
                <a:ea typeface="Calibri" panose="020F0502020204030204" pitchFamily="34" charset="0"/>
                <a:cs typeface="Times New Roman" panose="02020603050405020304" pitchFamily="18" charset="0"/>
              </a:rPr>
              <a:t>-Annual number of new HIV infections: County HIV Estimates 2013 for adults and children baseline data;  County HIV Estimates 2015 for adolescents (10-19 years) and young people (15-24 years) baseline data</a:t>
            </a:r>
          </a:p>
        </p:txBody>
      </p:sp>
      <p:sp>
        <p:nvSpPr>
          <p:cNvPr id="49250" name="Rectangle 7"/>
          <p:cNvSpPr>
            <a:spLocks noChangeArrowheads="1"/>
          </p:cNvSpPr>
          <p:nvPr/>
        </p:nvSpPr>
        <p:spPr bwMode="auto">
          <a:xfrm>
            <a:off x="-12700" y="0"/>
            <a:ext cx="117967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spcAft>
                <a:spcPts val="800"/>
              </a:spcAft>
              <a:buFontTx/>
              <a:buNone/>
            </a:pPr>
            <a:r>
              <a:rPr lang="en-US" altLang="en-US" sz="3000" b="1">
                <a:ea typeface="Calibri" panose="020F0502020204030204" pitchFamily="34" charset="0"/>
                <a:cs typeface="Times New Roman" panose="02020603050405020304" pitchFamily="18" charset="0"/>
              </a:rPr>
              <a:t>Developing negotiated targets at national and sub-national levels: fewer than… #new HIV infections by County</a:t>
            </a:r>
          </a:p>
        </p:txBody>
      </p:sp>
      <p:sp>
        <p:nvSpPr>
          <p:cNvPr id="49251" name="Rectangle 1"/>
          <p:cNvSpPr>
            <a:spLocks noChangeArrowheads="1"/>
          </p:cNvSpPr>
          <p:nvPr/>
        </p:nvSpPr>
        <p:spPr bwMode="auto">
          <a:xfrm>
            <a:off x="9191625" y="1844675"/>
            <a:ext cx="27368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spcAft>
                <a:spcPts val="800"/>
              </a:spcAft>
            </a:pPr>
            <a:r>
              <a:rPr lang="en-US" altLang="en-US" sz="2400" b="1">
                <a:ea typeface="Calibri" panose="020F0502020204030204" pitchFamily="34" charset="0"/>
                <a:cs typeface="Times New Roman" panose="02020603050405020304" pitchFamily="18" charset="0"/>
              </a:rPr>
              <a:t>Negotiated process</a:t>
            </a:r>
          </a:p>
          <a:p>
            <a:pPr>
              <a:lnSpc>
                <a:spcPct val="107000"/>
              </a:lnSpc>
              <a:spcBef>
                <a:spcPct val="0"/>
              </a:spcBef>
              <a:spcAft>
                <a:spcPts val="800"/>
              </a:spcAft>
            </a:pPr>
            <a:endParaRPr lang="en-US" altLang="en-US" sz="2400" b="1">
              <a:ea typeface="Calibri" panose="020F0502020204030204" pitchFamily="34" charset="0"/>
              <a:cs typeface="Times New Roman" panose="02020603050405020304" pitchFamily="18" charset="0"/>
            </a:endParaRPr>
          </a:p>
          <a:p>
            <a:pPr>
              <a:lnSpc>
                <a:spcPct val="107000"/>
              </a:lnSpc>
              <a:spcBef>
                <a:spcPct val="0"/>
              </a:spcBef>
              <a:spcAft>
                <a:spcPts val="800"/>
              </a:spcAft>
            </a:pPr>
            <a:r>
              <a:rPr lang="en-US" altLang="en-US" sz="2400" b="1">
                <a:ea typeface="Calibri" panose="020F0502020204030204" pitchFamily="34" charset="0"/>
                <a:cs typeface="Times New Roman" panose="02020603050405020304" pitchFamily="18" charset="0"/>
              </a:rPr>
              <a:t>Routine data based reviews by counties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238" y="1436688"/>
            <a:ext cx="4343400" cy="1939925"/>
          </a:xfrm>
          <a:prstGeom prst="rect">
            <a:avLst/>
          </a:prstGeom>
        </p:spPr>
        <p:txBody>
          <a:bodyPr>
            <a:spAutoFit/>
          </a:bodyPr>
          <a:lstStyle/>
          <a:p>
            <a:pPr marL="342900" indent="-342900">
              <a:buFont typeface="Arial" panose="020B0604020202020204" pitchFamily="34" charset="0"/>
              <a:buChar char="•"/>
              <a:defRPr/>
            </a:pPr>
            <a:r>
              <a:rPr lang="en-US" sz="2400" b="1" dirty="0">
                <a:latin typeface="+mn-lt"/>
              </a:rPr>
              <a:t>Leadership and political will </a:t>
            </a:r>
          </a:p>
          <a:p>
            <a:pPr marL="342900" indent="-342900">
              <a:buFont typeface="Arial" panose="020B0604020202020204" pitchFamily="34" charset="0"/>
              <a:buChar char="•"/>
              <a:defRPr/>
            </a:pPr>
            <a:r>
              <a:rPr lang="en-US" sz="2400" b="1" dirty="0">
                <a:latin typeface="+mn-lt"/>
              </a:rPr>
              <a:t>Government policy</a:t>
            </a:r>
          </a:p>
          <a:p>
            <a:pPr marL="342900" indent="-342900">
              <a:buFont typeface="Arial" panose="020B0604020202020204" pitchFamily="34" charset="0"/>
              <a:buChar char="•"/>
              <a:defRPr/>
            </a:pPr>
            <a:r>
              <a:rPr lang="en-US" sz="2400" b="1" dirty="0">
                <a:latin typeface="+mn-lt"/>
              </a:rPr>
              <a:t>Culture of accountability </a:t>
            </a:r>
          </a:p>
          <a:p>
            <a:pPr marL="342900" indent="-342900">
              <a:buFont typeface="Arial" panose="020B0604020202020204" pitchFamily="34" charset="0"/>
              <a:buChar char="•"/>
              <a:defRPr/>
            </a:pPr>
            <a:r>
              <a:rPr lang="en-US" sz="2400" b="1" dirty="0">
                <a:latin typeface="+mn-lt"/>
              </a:rPr>
              <a:t>Technical action </a:t>
            </a:r>
          </a:p>
          <a:p>
            <a:pPr marL="342900" indent="-342900">
              <a:buFont typeface="Arial" panose="020B0604020202020204" pitchFamily="34" charset="0"/>
              <a:buChar char="•"/>
              <a:defRPr/>
            </a:pPr>
            <a:endParaRPr lang="en-US" sz="2400" b="1" dirty="0">
              <a:latin typeface="+mn-lt"/>
            </a:endParaRPr>
          </a:p>
        </p:txBody>
      </p:sp>
      <p:pic>
        <p:nvPicPr>
          <p:cNvPr id="51203"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07388" y="1041400"/>
            <a:ext cx="3030537" cy="2349500"/>
          </a:xfrm>
        </p:spPr>
      </p:pic>
      <p:sp>
        <p:nvSpPr>
          <p:cNvPr id="41988" name="TextBox 2"/>
          <p:cNvSpPr txBox="1">
            <a:spLocks noChangeArrowheads="1"/>
          </p:cNvSpPr>
          <p:nvPr/>
        </p:nvSpPr>
        <p:spPr bwMode="auto">
          <a:xfrm>
            <a:off x="0" y="-1588"/>
            <a:ext cx="61658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altLang="en-US" sz="3000" b="1" dirty="0" smtClean="0">
                <a:latin typeface="+mn-lt"/>
              </a:rPr>
              <a:t>Delivering </a:t>
            </a:r>
            <a:r>
              <a:rPr lang="en-US" altLang="en-US" sz="3000" b="1" dirty="0" err="1" smtClean="0">
                <a:latin typeface="+mn-lt"/>
              </a:rPr>
              <a:t>eMTCT</a:t>
            </a:r>
            <a:r>
              <a:rPr lang="en-US" altLang="en-US" sz="3000" b="1" dirty="0" smtClean="0">
                <a:latin typeface="+mn-lt"/>
              </a:rPr>
              <a:t> in Kenya</a:t>
            </a:r>
          </a:p>
        </p:txBody>
      </p:sp>
      <p:graphicFrame>
        <p:nvGraphicFramePr>
          <p:cNvPr id="12" name="Table 11"/>
          <p:cNvGraphicFramePr>
            <a:graphicFrameLocks noGrp="1"/>
          </p:cNvGraphicFramePr>
          <p:nvPr/>
        </p:nvGraphicFramePr>
        <p:xfrm>
          <a:off x="623888" y="3270250"/>
          <a:ext cx="10728324" cy="3095628"/>
        </p:xfrm>
        <a:graphic>
          <a:graphicData uri="http://schemas.openxmlformats.org/drawingml/2006/table">
            <a:tbl>
              <a:tblPr firstRow="1" firstCol="1" bandRow="1">
                <a:tableStyleId>{5C22544A-7EE6-4342-B048-85BDC9FD1C3A}</a:tableStyleId>
              </a:tblPr>
              <a:tblGrid>
                <a:gridCol w="1748906"/>
                <a:gridCol w="912076"/>
                <a:gridCol w="1105269"/>
                <a:gridCol w="1105269"/>
                <a:gridCol w="976134"/>
                <a:gridCol w="976134"/>
                <a:gridCol w="976134"/>
                <a:gridCol w="976134"/>
                <a:gridCol w="976134"/>
                <a:gridCol w="976134"/>
              </a:tblGrid>
              <a:tr h="515938">
                <a:tc rowSpan="2">
                  <a:txBody>
                    <a:bodyPr/>
                    <a:lstStyle/>
                    <a:p>
                      <a:pPr marL="0" marR="0">
                        <a:lnSpc>
                          <a:spcPct val="107000"/>
                        </a:lnSpc>
                        <a:spcBef>
                          <a:spcPts val="0"/>
                        </a:spcBef>
                        <a:spcAft>
                          <a:spcPts val="800"/>
                        </a:spcAft>
                      </a:pPr>
                      <a:r>
                        <a:rPr lang="en-US" sz="2000" b="1" dirty="0">
                          <a:effectLst/>
                        </a:rPr>
                        <a:t>County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gridSpan="3">
                  <a:txBody>
                    <a:bodyPr/>
                    <a:lstStyle/>
                    <a:p>
                      <a:pPr marL="0" marR="0">
                        <a:lnSpc>
                          <a:spcPct val="107000"/>
                        </a:lnSpc>
                        <a:spcBef>
                          <a:spcPts val="0"/>
                        </a:spcBef>
                        <a:spcAft>
                          <a:spcPts val="800"/>
                        </a:spcAft>
                      </a:pPr>
                      <a:r>
                        <a:rPr lang="en-US" sz="2000" b="1">
                          <a:effectLst/>
                        </a:rPr>
                        <a:t>Need for PMTCT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800"/>
                        </a:spcAft>
                      </a:pPr>
                      <a:r>
                        <a:rPr lang="en-US" sz="2000" b="1">
                          <a:effectLst/>
                        </a:rPr>
                        <a:t>on PMTCT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800"/>
                        </a:spcAft>
                      </a:pPr>
                      <a:r>
                        <a:rPr lang="en-US" sz="2000" b="1">
                          <a:effectLst/>
                        </a:rPr>
                        <a:t>PMTC coverage targets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hMerge="1">
                  <a:txBody>
                    <a:bodyPr/>
                    <a:lstStyle/>
                    <a:p>
                      <a:endParaRPr lang="en-US"/>
                    </a:p>
                  </a:txBody>
                  <a:tcPr/>
                </a:tc>
                <a:tc hMerge="1">
                  <a:txBody>
                    <a:bodyPr/>
                    <a:lstStyle/>
                    <a:p>
                      <a:endParaRPr lang="en-US"/>
                    </a:p>
                  </a:txBody>
                  <a:tcPr/>
                </a:tc>
              </a:tr>
              <a:tr h="515938">
                <a:tc vMerge="1">
                  <a:txBody>
                    <a:bodyPr/>
                    <a:lstStyle/>
                    <a:p>
                      <a:endParaRPr lang="en-US"/>
                    </a:p>
                  </a:txBody>
                  <a:tcPr/>
                </a:tc>
                <a:tc>
                  <a:txBody>
                    <a:bodyPr/>
                    <a:lstStyle/>
                    <a:p>
                      <a:pPr marL="0" marR="0">
                        <a:lnSpc>
                          <a:spcPct val="107000"/>
                        </a:lnSpc>
                        <a:spcBef>
                          <a:spcPts val="0"/>
                        </a:spcBef>
                        <a:spcAft>
                          <a:spcPts val="800"/>
                        </a:spcAft>
                      </a:pPr>
                      <a:r>
                        <a:rPr lang="en-US" sz="2000" b="1">
                          <a:effectLst/>
                        </a:rPr>
                        <a:t>2018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2019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2020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2018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2019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2020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2018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2019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2020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515938">
                <a:tc>
                  <a:txBody>
                    <a:bodyPr/>
                    <a:lstStyle/>
                    <a:p>
                      <a:pPr marL="0" marR="0">
                        <a:lnSpc>
                          <a:spcPct val="107000"/>
                        </a:lnSpc>
                        <a:spcBef>
                          <a:spcPts val="0"/>
                        </a:spcBef>
                        <a:spcAft>
                          <a:spcPts val="800"/>
                        </a:spcAft>
                      </a:pPr>
                      <a:r>
                        <a:rPr lang="en-US" sz="2000" b="1">
                          <a:effectLst/>
                        </a:rPr>
                        <a:t>Nairobi</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7,947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7,949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7,702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7,304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7,429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7,317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92%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93%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95%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515938">
                <a:tc>
                  <a:txBody>
                    <a:bodyPr/>
                    <a:lstStyle/>
                    <a:p>
                      <a:pPr marL="0" marR="0">
                        <a:lnSpc>
                          <a:spcPct val="107000"/>
                        </a:lnSpc>
                        <a:spcBef>
                          <a:spcPts val="0"/>
                        </a:spcBef>
                        <a:spcAft>
                          <a:spcPts val="800"/>
                        </a:spcAft>
                      </a:pPr>
                      <a:r>
                        <a:rPr lang="en-US" sz="2000" b="1">
                          <a:effectLst/>
                        </a:rPr>
                        <a:t>Mombasa</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1,918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1,880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1,876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1,822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1,786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1,782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95%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95%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95%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515938">
                <a:tc>
                  <a:txBody>
                    <a:bodyPr/>
                    <a:lstStyle/>
                    <a:p>
                      <a:pPr marL="0" marR="0">
                        <a:lnSpc>
                          <a:spcPct val="107000"/>
                        </a:lnSpc>
                        <a:spcBef>
                          <a:spcPts val="0"/>
                        </a:spcBef>
                        <a:spcAft>
                          <a:spcPts val="800"/>
                        </a:spcAft>
                      </a:pPr>
                      <a:r>
                        <a:rPr lang="en-US" sz="2000" b="1" dirty="0" err="1">
                          <a:effectLst/>
                        </a:rPr>
                        <a:t>Kwale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dirty="0">
                          <a:effectLst/>
                        </a:rPr>
                        <a:t>890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872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dirty="0">
                          <a:effectLst/>
                        </a:rPr>
                        <a:t>870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571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694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826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64%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80%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95%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r h="515938">
                <a:tc>
                  <a:txBody>
                    <a:bodyPr/>
                    <a:lstStyle/>
                    <a:p>
                      <a:pPr marL="0" marR="0">
                        <a:lnSpc>
                          <a:spcPct val="107000"/>
                        </a:lnSpc>
                        <a:spcBef>
                          <a:spcPts val="0"/>
                        </a:spcBef>
                        <a:spcAft>
                          <a:spcPts val="800"/>
                        </a:spcAft>
                      </a:pPr>
                      <a:r>
                        <a:rPr lang="en-US" sz="2000" b="1">
                          <a:effectLst/>
                        </a:rPr>
                        <a:t>Kilifi</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1,523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1,492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1,489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1,185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1,289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1,415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78%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a:effectLst/>
                        </a:rPr>
                        <a:t>86%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a:lnSpc>
                          <a:spcPct val="107000"/>
                        </a:lnSpc>
                        <a:spcBef>
                          <a:spcPts val="0"/>
                        </a:spcBef>
                        <a:spcAft>
                          <a:spcPts val="800"/>
                        </a:spcAft>
                      </a:pPr>
                      <a:r>
                        <a:rPr lang="en-US" sz="2000" b="1" dirty="0">
                          <a:effectLst/>
                        </a:rPr>
                        <a:t>95%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Title 1"/>
          <p:cNvSpPr>
            <a:spLocks noGrp="1"/>
          </p:cNvSpPr>
          <p:nvPr>
            <p:ph type="title"/>
          </p:nvPr>
        </p:nvSpPr>
        <p:spPr>
          <a:xfrm>
            <a:off x="0" y="0"/>
            <a:ext cx="9829800" cy="1069975"/>
          </a:xfrm>
        </p:spPr>
        <p:txBody>
          <a:bodyPr rtlCol="0"/>
          <a:lstStyle/>
          <a:p>
            <a:pPr eaLnBrk="1" fontAlgn="auto" hangingPunct="1">
              <a:spcAft>
                <a:spcPts val="0"/>
              </a:spcAft>
              <a:defRPr/>
            </a:pPr>
            <a:r>
              <a:rPr lang="en-US" altLang="en-US" sz="3000" dirty="0" smtClean="0">
                <a:latin typeface="+mn-lt"/>
              </a:rPr>
              <a:t>Changes in New HIV Infections for All Ages, 2014 vs 2018</a:t>
            </a:r>
            <a:r>
              <a:rPr lang="en-US" altLang="en-US" sz="3000" dirty="0" smtClean="0">
                <a:latin typeface="+mn-lt"/>
                <a:cs typeface="Times New Roman" panose="02020603050405020304" pitchFamily="18" charset="0"/>
              </a:rPr>
              <a:t>  </a:t>
            </a:r>
          </a:p>
        </p:txBody>
      </p:sp>
      <p:sp>
        <p:nvSpPr>
          <p:cNvPr id="522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E7969D9-B944-43C3-9595-4009C9C21E94}" type="slidenum">
              <a:rPr lang="en-US" altLang="en-US" sz="1200" smtClean="0">
                <a:solidFill>
                  <a:srgbClr val="898989"/>
                </a:solidFill>
              </a:rPr>
              <a:pPr>
                <a:lnSpc>
                  <a:spcPct val="100000"/>
                </a:lnSpc>
                <a:spcBef>
                  <a:spcPct val="0"/>
                </a:spcBef>
                <a:buFontTx/>
                <a:buNone/>
              </a:pPr>
              <a:t>23</a:t>
            </a:fld>
            <a:endParaRPr lang="en-US" altLang="en-US" sz="1200" smtClean="0">
              <a:solidFill>
                <a:srgbClr val="898989"/>
              </a:solidFill>
            </a:endParaRPr>
          </a:p>
        </p:txBody>
      </p:sp>
      <p:pic>
        <p:nvPicPr>
          <p:cNvPr id="522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03325"/>
            <a:ext cx="102870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1588" y="-23813"/>
            <a:ext cx="10972801" cy="993776"/>
          </a:xfrm>
        </p:spPr>
        <p:txBody>
          <a:bodyPr rtlCol="0"/>
          <a:lstStyle/>
          <a:p>
            <a:pPr eaLnBrk="1" fontAlgn="auto" hangingPunct="1">
              <a:spcAft>
                <a:spcPts val="0"/>
              </a:spcAft>
              <a:defRPr/>
            </a:pPr>
            <a:r>
              <a:rPr lang="en-US" altLang="en-US" sz="3000" dirty="0" smtClean="0">
                <a:latin typeface="+mn-lt"/>
                <a:cs typeface="Arial" panose="020B0604020202020204" pitchFamily="34" charset="0"/>
              </a:rPr>
              <a:t>Declining Epidemic Trends in San Francisco: likely </a:t>
            </a:r>
            <a:r>
              <a:rPr lang="en-US" altLang="en-US" sz="3000" dirty="0" err="1" smtClean="0">
                <a:latin typeface="+mn-lt"/>
                <a:cs typeface="Arial" panose="020B0604020202020204" pitchFamily="34" charset="0"/>
              </a:rPr>
              <a:t>PrEP</a:t>
            </a:r>
            <a:r>
              <a:rPr lang="en-US" altLang="en-US" sz="3000" dirty="0" smtClean="0">
                <a:latin typeface="+mn-lt"/>
                <a:cs typeface="Arial" panose="020B0604020202020204" pitchFamily="34" charset="0"/>
              </a:rPr>
              <a:t> contribution</a:t>
            </a:r>
          </a:p>
        </p:txBody>
      </p:sp>
      <p:graphicFrame>
        <p:nvGraphicFramePr>
          <p:cNvPr id="54275" name="Content Placeholder 11"/>
          <p:cNvGraphicFramePr>
            <a:graphicFrameLocks noGrp="1"/>
          </p:cNvGraphicFramePr>
          <p:nvPr>
            <p:ph idx="1"/>
          </p:nvPr>
        </p:nvGraphicFramePr>
        <p:xfrm>
          <a:off x="1114425" y="1141413"/>
          <a:ext cx="9999663" cy="4662487"/>
        </p:xfrm>
        <a:graphic>
          <a:graphicData uri="http://schemas.openxmlformats.org/presentationml/2006/ole">
            <mc:AlternateContent xmlns:mc="http://schemas.openxmlformats.org/markup-compatibility/2006">
              <mc:Choice xmlns:v="urn:schemas-microsoft-com:vml" Requires="v">
                <p:oleObj spid="_x0000_s54285" name="Chart" r:id="rId5" imgW="10656732" imgH="4968671" progId="Excel.Chart.8">
                  <p:embed/>
                </p:oleObj>
              </mc:Choice>
              <mc:Fallback>
                <p:oleObj name="Chart" r:id="rId5" imgW="10656732" imgH="4968671" progId="Excel.Chart.8">
                  <p:embed/>
                  <p:pic>
                    <p:nvPicPr>
                      <p:cNvPr id="0" name="Content Placeholder 11"/>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425" y="1141413"/>
                        <a:ext cx="9999663"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0" name="Rectangle 12"/>
          <p:cNvSpPr>
            <a:spLocks noChangeArrowheads="1"/>
          </p:cNvSpPr>
          <p:nvPr/>
        </p:nvSpPr>
        <p:spPr bwMode="auto">
          <a:xfrm>
            <a:off x="573088" y="5759450"/>
            <a:ext cx="10912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700"/>
              </a:spcAft>
              <a:defRPr/>
            </a:pPr>
            <a:r>
              <a:rPr lang="en-US" altLang="en-US" sz="1600" b="1" dirty="0" smtClean="0">
                <a:latin typeface="+mn-lt"/>
              </a:rPr>
              <a:t>In San Francisco - the impact of a strong combination of HIV prevention and treatment, with the scale up of HIV </a:t>
            </a:r>
            <a:r>
              <a:rPr lang="en-US" altLang="en-US" sz="1600" b="1" dirty="0" err="1" smtClean="0">
                <a:latin typeface="+mn-lt"/>
              </a:rPr>
              <a:t>PrEP</a:t>
            </a:r>
            <a:endParaRPr lang="en-US" altLang="en-US" sz="1600" b="1" dirty="0" smtClean="0">
              <a:latin typeface="+mn-lt"/>
            </a:endParaRPr>
          </a:p>
        </p:txBody>
      </p:sp>
      <p:sp>
        <p:nvSpPr>
          <p:cNvPr id="14" name="Oval 13">
            <a:extLst>
              <a:ext uri="{FF2B5EF4-FFF2-40B4-BE49-F238E27FC236}"/>
            </a:extLst>
          </p:cNvPr>
          <p:cNvSpPr/>
          <p:nvPr/>
        </p:nvSpPr>
        <p:spPr>
          <a:xfrm>
            <a:off x="7808913" y="2112963"/>
            <a:ext cx="2879725" cy="1876425"/>
          </a:xfrm>
          <a:prstGeom prst="ellipse">
            <a:avLst/>
          </a:prstGeom>
          <a:noFill/>
          <a:ln w="25400">
            <a:solidFill>
              <a:srgbClr val="D23E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a-ET"/>
          </a:p>
        </p:txBody>
      </p:sp>
      <p:sp>
        <p:nvSpPr>
          <p:cNvPr id="45062" name="TextBox 2"/>
          <p:cNvSpPr txBox="1">
            <a:spLocks noChangeArrowheads="1"/>
          </p:cNvSpPr>
          <p:nvPr/>
        </p:nvSpPr>
        <p:spPr bwMode="auto">
          <a:xfrm>
            <a:off x="4440238" y="6043613"/>
            <a:ext cx="4537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GB" altLang="en-US" sz="1200" b="1" dirty="0" smtClean="0">
                <a:latin typeface="+mn-lt"/>
              </a:rPr>
              <a:t>Adapted from SF DPH, HIV Epidemiology Annual Report 2016</a:t>
            </a:r>
          </a:p>
        </p:txBody>
      </p:sp>
      <p:sp>
        <p:nvSpPr>
          <p:cNvPr id="8" name="TextBox 5">
            <a:extLst>
              <a:ext uri="{FF2B5EF4-FFF2-40B4-BE49-F238E27FC236}"/>
            </a:extLst>
          </p:cNvPr>
          <p:cNvSpPr txBox="1"/>
          <p:nvPr/>
        </p:nvSpPr>
        <p:spPr bwMode="auto">
          <a:xfrm>
            <a:off x="1789113" y="1017588"/>
            <a:ext cx="1300162" cy="13239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600" b="1" dirty="0">
                <a:solidFill>
                  <a:prstClr val="white"/>
                </a:solidFill>
              </a:rPr>
              <a:t>2004:</a:t>
            </a:r>
          </a:p>
          <a:p>
            <a:pPr algn="ctr">
              <a:defRPr/>
            </a:pPr>
            <a:r>
              <a:rPr lang="en-US" sz="1600" dirty="0">
                <a:solidFill>
                  <a:prstClr val="white"/>
                </a:solidFill>
              </a:rPr>
              <a:t>Routine</a:t>
            </a:r>
          </a:p>
          <a:p>
            <a:pPr algn="ctr">
              <a:defRPr/>
            </a:pPr>
            <a:r>
              <a:rPr lang="en-US" sz="1600" dirty="0">
                <a:solidFill>
                  <a:prstClr val="white"/>
                </a:solidFill>
              </a:rPr>
              <a:t>Condom promotion                        &amp; HIV Testing</a:t>
            </a:r>
          </a:p>
        </p:txBody>
      </p:sp>
      <p:sp>
        <p:nvSpPr>
          <p:cNvPr id="9" name="TextBox 6">
            <a:extLst>
              <a:ext uri="{FF2B5EF4-FFF2-40B4-BE49-F238E27FC236}"/>
            </a:extLst>
          </p:cNvPr>
          <p:cNvSpPr txBox="1"/>
          <p:nvPr/>
        </p:nvSpPr>
        <p:spPr bwMode="auto">
          <a:xfrm>
            <a:off x="3698875" y="2338388"/>
            <a:ext cx="1190625" cy="8318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600" b="1" dirty="0">
                <a:solidFill>
                  <a:prstClr val="white"/>
                </a:solidFill>
              </a:rPr>
              <a:t>2007:</a:t>
            </a:r>
          </a:p>
          <a:p>
            <a:pPr algn="ctr">
              <a:defRPr/>
            </a:pPr>
            <a:r>
              <a:rPr lang="en-US" sz="1600" dirty="0">
                <a:solidFill>
                  <a:prstClr val="white"/>
                </a:solidFill>
              </a:rPr>
              <a:t>HIV</a:t>
            </a:r>
          </a:p>
          <a:p>
            <a:pPr algn="ctr">
              <a:defRPr/>
            </a:pPr>
            <a:r>
              <a:rPr lang="en-US" sz="1600" dirty="0">
                <a:solidFill>
                  <a:prstClr val="white"/>
                </a:solidFill>
              </a:rPr>
              <a:t>RNA Testing</a:t>
            </a:r>
          </a:p>
        </p:txBody>
      </p:sp>
      <p:sp>
        <p:nvSpPr>
          <p:cNvPr id="10" name="TextBox 7">
            <a:extLst>
              <a:ext uri="{FF2B5EF4-FFF2-40B4-BE49-F238E27FC236}"/>
            </a:extLst>
          </p:cNvPr>
          <p:cNvSpPr txBox="1"/>
          <p:nvPr/>
        </p:nvSpPr>
        <p:spPr bwMode="auto">
          <a:xfrm>
            <a:off x="6029325" y="1141413"/>
            <a:ext cx="1058863" cy="1076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600" b="1" dirty="0">
                <a:solidFill>
                  <a:prstClr val="white"/>
                </a:solidFill>
              </a:rPr>
              <a:t>2010:</a:t>
            </a:r>
          </a:p>
          <a:p>
            <a:pPr algn="ctr">
              <a:defRPr/>
            </a:pPr>
            <a:r>
              <a:rPr lang="en-US" sz="1600" dirty="0">
                <a:solidFill>
                  <a:prstClr val="white"/>
                </a:solidFill>
              </a:rPr>
              <a:t>ART</a:t>
            </a:r>
          </a:p>
          <a:p>
            <a:pPr algn="ctr">
              <a:defRPr/>
            </a:pPr>
            <a:r>
              <a:rPr lang="en-US" sz="1600" dirty="0">
                <a:solidFill>
                  <a:prstClr val="white"/>
                </a:solidFill>
              </a:rPr>
              <a:t>at diagnosis</a:t>
            </a:r>
          </a:p>
        </p:txBody>
      </p:sp>
      <p:sp>
        <p:nvSpPr>
          <p:cNvPr id="11" name="TextBox 8">
            <a:extLst>
              <a:ext uri="{FF2B5EF4-FFF2-40B4-BE49-F238E27FC236}"/>
            </a:extLst>
          </p:cNvPr>
          <p:cNvSpPr txBox="1"/>
          <p:nvPr/>
        </p:nvSpPr>
        <p:spPr bwMode="auto">
          <a:xfrm>
            <a:off x="7920038" y="1389063"/>
            <a:ext cx="923925" cy="584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600" b="1" dirty="0">
                <a:solidFill>
                  <a:prstClr val="white"/>
                </a:solidFill>
              </a:rPr>
              <a:t>2013:</a:t>
            </a:r>
          </a:p>
          <a:p>
            <a:pPr algn="ctr">
              <a:defRPr/>
            </a:pPr>
            <a:r>
              <a:rPr lang="en-US" sz="1600" dirty="0" err="1">
                <a:solidFill>
                  <a:prstClr val="white"/>
                </a:solidFill>
              </a:rPr>
              <a:t>PrEP</a:t>
            </a:r>
            <a:endParaRPr lang="en-US" sz="1600"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770313" y="906463"/>
            <a:ext cx="7964487" cy="5449887"/>
          </a:xfrm>
        </p:spPr>
        <p:txBody>
          <a:bodyPr rtlCol="0">
            <a:normAutofit/>
          </a:bodyPr>
          <a:lstStyle/>
          <a:p>
            <a:pPr eaLnBrk="1" fontAlgn="auto" hangingPunct="1">
              <a:spcAft>
                <a:spcPts val="0"/>
              </a:spcAft>
              <a:defRPr/>
            </a:pPr>
            <a:r>
              <a:rPr lang="en-US" sz="2400" b="1" dirty="0">
                <a:cs typeface="Calibri" panose="020F0502020204030204" pitchFamily="34" charset="0"/>
              </a:rPr>
              <a:t>Do not desert ‘what works’ for the new kid on the block</a:t>
            </a:r>
          </a:p>
          <a:p>
            <a:pPr lvl="1" eaLnBrk="1" fontAlgn="auto" hangingPunct="1">
              <a:spcAft>
                <a:spcPts val="0"/>
              </a:spcAft>
              <a:defRPr/>
            </a:pPr>
            <a:r>
              <a:rPr lang="en-US" b="1" i="1" dirty="0">
                <a:cs typeface="Calibri" panose="020F0502020204030204" pitchFamily="34" charset="0"/>
              </a:rPr>
              <a:t>The story of </a:t>
            </a:r>
            <a:r>
              <a:rPr lang="en-US" b="1" i="1" dirty="0" smtClean="0">
                <a:cs typeface="Calibri" panose="020F0502020204030204" pitchFamily="34" charset="0"/>
              </a:rPr>
              <a:t>condoms</a:t>
            </a:r>
          </a:p>
          <a:p>
            <a:pPr lvl="1" eaLnBrk="1" fontAlgn="auto" hangingPunct="1">
              <a:spcAft>
                <a:spcPts val="0"/>
              </a:spcAft>
              <a:defRPr/>
            </a:pPr>
            <a:r>
              <a:rPr lang="en-US" b="1" i="1" dirty="0" smtClean="0">
                <a:cs typeface="Calibri" panose="020F0502020204030204" pitchFamily="34" charset="0"/>
              </a:rPr>
              <a:t>Know </a:t>
            </a:r>
            <a:r>
              <a:rPr lang="en-US" b="1" i="1" dirty="0">
                <a:cs typeface="Calibri" panose="020F0502020204030204" pitchFamily="34" charset="0"/>
              </a:rPr>
              <a:t>your HIV status - HIV testing and </a:t>
            </a:r>
            <a:r>
              <a:rPr lang="en-US" b="1" i="1" dirty="0" smtClean="0">
                <a:cs typeface="Calibri" panose="020F0502020204030204" pitchFamily="34" charset="0"/>
              </a:rPr>
              <a:t>counselling (the first 90)</a:t>
            </a:r>
          </a:p>
          <a:p>
            <a:pPr lvl="1" eaLnBrk="1" fontAlgn="auto" hangingPunct="1">
              <a:spcAft>
                <a:spcPts val="0"/>
              </a:spcAft>
              <a:defRPr/>
            </a:pPr>
            <a:r>
              <a:rPr lang="en-US" b="1" i="1" dirty="0" smtClean="0">
                <a:cs typeface="Calibri" panose="020F0502020204030204" pitchFamily="34" charset="0"/>
              </a:rPr>
              <a:t>Reaching the most underserved – stigma free services and </a:t>
            </a:r>
            <a:r>
              <a:rPr lang="en-US" b="1" i="1" dirty="0" err="1" smtClean="0">
                <a:cs typeface="Calibri" panose="020F0502020204030204" pitchFamily="34" charset="0"/>
              </a:rPr>
              <a:t>non-judgemental</a:t>
            </a:r>
            <a:r>
              <a:rPr lang="en-US" b="1" i="1" dirty="0" smtClean="0">
                <a:cs typeface="Calibri" panose="020F0502020204030204" pitchFamily="34" charset="0"/>
              </a:rPr>
              <a:t> attitudes to all</a:t>
            </a:r>
          </a:p>
          <a:p>
            <a:pPr marL="0" indent="0" algn="ctr" eaLnBrk="1" fontAlgn="auto" hangingPunct="1">
              <a:spcAft>
                <a:spcPts val="0"/>
              </a:spcAft>
              <a:buFont typeface="Arial" panose="020B0604020202020204" pitchFamily="34" charset="0"/>
              <a:buNone/>
              <a:defRPr/>
            </a:pPr>
            <a:endParaRPr lang="en-US" sz="2400" b="1" dirty="0" smtClean="0">
              <a:cs typeface="Calibri" panose="020F0502020204030204" pitchFamily="34" charset="0"/>
            </a:endParaRPr>
          </a:p>
          <a:p>
            <a:pPr marL="342900" lvl="1" indent="-342900" eaLnBrk="1" fontAlgn="auto" hangingPunct="1">
              <a:spcAft>
                <a:spcPts val="0"/>
              </a:spcAft>
              <a:buFont typeface="Arial"/>
              <a:buChar char="•"/>
              <a:tabLst>
                <a:tab pos="114300" algn="l"/>
              </a:tabLst>
              <a:defRPr/>
            </a:pPr>
            <a:r>
              <a:rPr lang="en-GB" b="1" dirty="0"/>
              <a:t>Countries have capacity and know what </a:t>
            </a:r>
            <a:r>
              <a:rPr lang="en-GB" b="1" dirty="0" smtClean="0"/>
              <a:t>works</a:t>
            </a:r>
          </a:p>
          <a:p>
            <a:pPr marL="342900" lvl="1" indent="-342900" eaLnBrk="1" fontAlgn="auto" hangingPunct="1">
              <a:spcAft>
                <a:spcPts val="0"/>
              </a:spcAft>
              <a:buFont typeface="Arial"/>
              <a:buChar char="•"/>
              <a:tabLst>
                <a:tab pos="114300" algn="l"/>
              </a:tabLst>
              <a:defRPr/>
            </a:pPr>
            <a:endParaRPr lang="en-GB" b="1" dirty="0"/>
          </a:p>
          <a:p>
            <a:pPr marL="342900" lvl="1" indent="-342900" eaLnBrk="1" fontAlgn="auto" hangingPunct="1">
              <a:spcAft>
                <a:spcPts val="0"/>
              </a:spcAft>
              <a:buFont typeface="Arial"/>
              <a:buChar char="•"/>
              <a:tabLst>
                <a:tab pos="114300" algn="l"/>
              </a:tabLst>
              <a:defRPr/>
            </a:pPr>
            <a:r>
              <a:rPr lang="en-GB" b="1" dirty="0" smtClean="0"/>
              <a:t>Community based action</a:t>
            </a:r>
          </a:p>
          <a:p>
            <a:pPr marL="800100" lvl="2" indent="-342900" eaLnBrk="1" fontAlgn="auto" hangingPunct="1">
              <a:spcAft>
                <a:spcPts val="0"/>
              </a:spcAft>
              <a:buFont typeface="Arial"/>
              <a:buChar char="•"/>
              <a:tabLst>
                <a:tab pos="114300" algn="l"/>
              </a:tabLst>
              <a:defRPr/>
            </a:pPr>
            <a:r>
              <a:rPr lang="en-GB" sz="2400" b="1" dirty="0" smtClean="0"/>
              <a:t>Social </a:t>
            </a:r>
            <a:r>
              <a:rPr lang="en-GB" sz="2400" b="1" dirty="0"/>
              <a:t>contracting or other mechanisms </a:t>
            </a:r>
            <a:r>
              <a:rPr lang="en-GB" sz="2400" b="1" dirty="0" smtClean="0"/>
              <a:t>for funding for communities</a:t>
            </a:r>
            <a:endParaRPr lang="en-GB" sz="2400" b="1" dirty="0"/>
          </a:p>
          <a:p>
            <a:pPr marL="800100" lvl="2" indent="-342900" eaLnBrk="1" fontAlgn="auto" hangingPunct="1">
              <a:spcAft>
                <a:spcPts val="0"/>
              </a:spcAft>
              <a:buFont typeface="Arial"/>
              <a:buChar char="•"/>
              <a:tabLst>
                <a:tab pos="114300" algn="l"/>
              </a:tabLst>
              <a:defRPr/>
            </a:pPr>
            <a:r>
              <a:rPr lang="en-GB" sz="2400" b="1" dirty="0" smtClean="0"/>
              <a:t>Lack </a:t>
            </a:r>
            <a:r>
              <a:rPr lang="en-GB" sz="2400" b="1" dirty="0"/>
              <a:t>of systems to demonstrate community contribution </a:t>
            </a:r>
            <a:endParaRPr lang="en-GB" sz="2400" b="1" dirty="0" smtClean="0"/>
          </a:p>
          <a:p>
            <a:pPr marL="800100" lvl="2" indent="-342900" eaLnBrk="1" fontAlgn="auto" hangingPunct="1">
              <a:spcAft>
                <a:spcPts val="0"/>
              </a:spcAft>
              <a:buFont typeface="Arial"/>
              <a:buChar char="•"/>
              <a:tabLst>
                <a:tab pos="114300" algn="l"/>
              </a:tabLst>
              <a:defRPr/>
            </a:pPr>
            <a:endParaRPr lang="en-GB" sz="2400" b="1" dirty="0"/>
          </a:p>
          <a:p>
            <a:pPr marL="0" indent="0" algn="ctr" eaLnBrk="1" fontAlgn="auto" hangingPunct="1">
              <a:spcAft>
                <a:spcPts val="0"/>
              </a:spcAft>
              <a:buFont typeface="Arial" panose="020B0604020202020204" pitchFamily="34" charset="0"/>
              <a:buNone/>
              <a:defRPr/>
            </a:pPr>
            <a:endParaRPr lang="en-US" sz="2400" b="1" i="1" dirty="0" smtClean="0">
              <a:cs typeface="Calibri" panose="020F0502020204030204" pitchFamily="34" charset="0"/>
            </a:endParaRPr>
          </a:p>
          <a:p>
            <a:pPr eaLnBrk="1" fontAlgn="auto" hangingPunct="1">
              <a:spcAft>
                <a:spcPts val="0"/>
              </a:spcAft>
              <a:defRPr/>
            </a:pPr>
            <a:endParaRPr lang="en-US" sz="2400" b="1" i="1" dirty="0">
              <a:cs typeface="Calibri" panose="020F0502020204030204" pitchFamily="34" charset="0"/>
            </a:endParaRPr>
          </a:p>
          <a:p>
            <a:pPr marL="0" indent="0" algn="ctr" eaLnBrk="1" fontAlgn="auto" hangingPunct="1">
              <a:spcAft>
                <a:spcPts val="0"/>
              </a:spcAft>
              <a:buFont typeface="Arial" panose="020B0604020202020204" pitchFamily="34" charset="0"/>
              <a:buNone/>
              <a:defRPr/>
            </a:pPr>
            <a:endParaRPr lang="en-US" sz="2400" b="1" i="1" dirty="0">
              <a:cs typeface="Calibri" panose="020F0502020204030204" pitchFamily="34" charset="0"/>
            </a:endParaRPr>
          </a:p>
        </p:txBody>
      </p:sp>
      <p:sp>
        <p:nvSpPr>
          <p:cNvPr id="5632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0AB283E-D060-42E8-A262-4F14F75CDB1B}" type="slidenum">
              <a:rPr lang="en-US" altLang="en-US" sz="1200" smtClean="0">
                <a:solidFill>
                  <a:srgbClr val="898989"/>
                </a:solidFill>
              </a:rPr>
              <a:pPr>
                <a:lnSpc>
                  <a:spcPct val="100000"/>
                </a:lnSpc>
                <a:spcBef>
                  <a:spcPct val="0"/>
                </a:spcBef>
                <a:buFontTx/>
                <a:buNone/>
              </a:pPr>
              <a:t>25</a:t>
            </a:fld>
            <a:endParaRPr lang="en-US" altLang="en-US" sz="1200" smtClean="0">
              <a:solidFill>
                <a:srgbClr val="898989"/>
              </a:solidFill>
            </a:endParaRPr>
          </a:p>
        </p:txBody>
      </p:sp>
      <p:sp>
        <p:nvSpPr>
          <p:cNvPr id="2" name="Title 1"/>
          <p:cNvSpPr>
            <a:spLocks noGrp="1"/>
          </p:cNvSpPr>
          <p:nvPr>
            <p:ph type="title"/>
          </p:nvPr>
        </p:nvSpPr>
        <p:spPr>
          <a:xfrm>
            <a:off x="479425" y="26988"/>
            <a:ext cx="8359775" cy="1143000"/>
          </a:xfrm>
        </p:spPr>
        <p:txBody>
          <a:bodyPr rtlCol="0">
            <a:noAutofit/>
          </a:bodyPr>
          <a:lstStyle/>
          <a:p>
            <a:pPr eaLnBrk="1" fontAlgn="auto" hangingPunct="1">
              <a:spcAft>
                <a:spcPts val="0"/>
              </a:spcAft>
              <a:defRPr/>
            </a:pPr>
            <a:r>
              <a:rPr lang="en-US" sz="3000" dirty="0" smtClean="0">
                <a:latin typeface="+mn-lt"/>
              </a:rPr>
              <a:t> Going back to basics</a:t>
            </a:r>
            <a:endParaRPr lang="en-US" sz="3000" dirty="0">
              <a:latin typeface="+mn-lt"/>
            </a:endParaRPr>
          </a:p>
        </p:txBody>
      </p:sp>
      <p:pic>
        <p:nvPicPr>
          <p:cNvPr id="563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80000">
            <a:off x="673100" y="1770063"/>
            <a:ext cx="2424113"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6513" y="36513"/>
            <a:ext cx="11377613"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defRPr/>
            </a:pPr>
            <a:r>
              <a:rPr lang="en-GB" altLang="en-US" sz="3000" b="1" dirty="0" smtClean="0">
                <a:latin typeface="+mn-lt"/>
                <a:cs typeface="Arial" panose="020B0604020202020204" pitchFamily="34" charset="0"/>
              </a:rPr>
              <a:t>Condoms are effective, cost effective but…</a:t>
            </a:r>
            <a:endParaRPr lang="en-US" altLang="en-US" sz="3000" b="1" dirty="0" smtClean="0">
              <a:latin typeface="+mn-lt"/>
              <a:cs typeface="Arial" panose="020B0604020202020204" pitchFamily="34" charset="0"/>
            </a:endParaRPr>
          </a:p>
        </p:txBody>
      </p:sp>
      <p:sp>
        <p:nvSpPr>
          <p:cNvPr id="57347" name="TextBox 6"/>
          <p:cNvSpPr txBox="1">
            <a:spLocks noChangeArrowheads="1"/>
          </p:cNvSpPr>
          <p:nvPr/>
        </p:nvSpPr>
        <p:spPr bwMode="auto">
          <a:xfrm>
            <a:off x="1887538" y="1476375"/>
            <a:ext cx="71024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2200"/>
              </a:lnSpc>
              <a:spcBef>
                <a:spcPct val="0"/>
              </a:spcBef>
              <a:buFont typeface="Arial" panose="020B0604020202020204" pitchFamily="34" charset="0"/>
              <a:buNone/>
            </a:pPr>
            <a:endParaRPr lang="en-US" altLang="en-US" sz="1800">
              <a:solidFill>
                <a:srgbClr val="000000"/>
              </a:solidFill>
              <a:latin typeface="Arial" panose="020B0604020202020204" pitchFamily="34" charset="0"/>
            </a:endParaRP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982663"/>
            <a:ext cx="5110162" cy="28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096000" y="1125538"/>
            <a:ext cx="5256213" cy="2308225"/>
          </a:xfrm>
          <a:prstGeom prst="rect">
            <a:avLst/>
          </a:prstGeom>
        </p:spPr>
        <p:txBody>
          <a:bodyPr>
            <a:spAutoFit/>
          </a:bodyPr>
          <a:lstStyle/>
          <a:p>
            <a:pPr marL="347472" indent="-347472">
              <a:spcBef>
                <a:spcPts val="0"/>
              </a:spcBef>
              <a:spcAft>
                <a:spcPts val="0"/>
              </a:spcAft>
              <a:buSzPts val="1200"/>
              <a:buFont typeface="Arial" panose="020B0604020202020204" pitchFamily="34" charset="0"/>
              <a:buChar char="•"/>
              <a:defRPr/>
            </a:pPr>
            <a:r>
              <a:rPr lang="en-US" sz="2400" b="1" dirty="0">
                <a:latin typeface="+mn-lt"/>
              </a:rPr>
              <a:t>Condom Supply and commodity security</a:t>
            </a:r>
          </a:p>
          <a:p>
            <a:pPr marL="347472" indent="-347472">
              <a:spcBef>
                <a:spcPts val="0"/>
              </a:spcBef>
              <a:spcAft>
                <a:spcPts val="0"/>
              </a:spcAft>
              <a:buSzPts val="1200"/>
              <a:buFont typeface="Arial" panose="020B0604020202020204" pitchFamily="34" charset="0"/>
              <a:buChar char="•"/>
              <a:defRPr/>
            </a:pPr>
            <a:r>
              <a:rPr lang="en-US" sz="2400" b="1" dirty="0">
                <a:latin typeface="+mn-lt"/>
              </a:rPr>
              <a:t>Demand, Access, Utilization and disposal</a:t>
            </a:r>
          </a:p>
          <a:p>
            <a:pPr marL="347472" indent="-347472">
              <a:spcBef>
                <a:spcPts val="0"/>
              </a:spcBef>
              <a:spcAft>
                <a:spcPts val="0"/>
              </a:spcAft>
              <a:buSzPts val="1200"/>
              <a:buFont typeface="Arial" panose="020B0604020202020204" pitchFamily="34" charset="0"/>
              <a:buChar char="•"/>
              <a:defRPr/>
            </a:pPr>
            <a:r>
              <a:rPr lang="en-US" sz="2400" b="1" dirty="0">
                <a:latin typeface="+mn-lt"/>
              </a:rPr>
              <a:t>Monitoring, Tracking and evaluation </a:t>
            </a:r>
          </a:p>
          <a:p>
            <a:pPr marL="347472" indent="-347472">
              <a:spcBef>
                <a:spcPts val="0"/>
              </a:spcBef>
              <a:spcAft>
                <a:spcPts val="0"/>
              </a:spcAft>
              <a:buSzPts val="1200"/>
              <a:buFont typeface="Arial" panose="020B0604020202020204" pitchFamily="34" charset="0"/>
              <a:buChar char="•"/>
              <a:defRPr/>
            </a:pPr>
            <a:endParaRPr lang="en-US" sz="2400" b="1" dirty="0">
              <a:latin typeface="+mn-lt"/>
            </a:endParaRPr>
          </a:p>
        </p:txBody>
      </p:sp>
      <p:graphicFrame>
        <p:nvGraphicFramePr>
          <p:cNvPr id="10" name="Table 9"/>
          <p:cNvGraphicFramePr>
            <a:graphicFrameLocks noGrp="1"/>
          </p:cNvGraphicFramePr>
          <p:nvPr/>
        </p:nvGraphicFramePr>
        <p:xfrm>
          <a:off x="269875" y="3856038"/>
          <a:ext cx="11658599" cy="2319336"/>
        </p:xfrm>
        <a:graphic>
          <a:graphicData uri="http://schemas.openxmlformats.org/drawingml/2006/table">
            <a:tbl>
              <a:tblPr firstRow="1" firstCol="1" bandRow="1">
                <a:tableStyleId>{5C22544A-7EE6-4342-B048-85BDC9FD1C3A}</a:tableStyleId>
              </a:tblPr>
              <a:tblGrid>
                <a:gridCol w="2159468"/>
                <a:gridCol w="1532786"/>
                <a:gridCol w="1532786"/>
                <a:gridCol w="1532786"/>
                <a:gridCol w="1532786"/>
                <a:gridCol w="887704"/>
                <a:gridCol w="826761"/>
                <a:gridCol w="826761"/>
                <a:gridCol w="826761"/>
              </a:tblGrid>
              <a:tr h="656276">
                <a:tc rowSpan="2">
                  <a:txBody>
                    <a:bodyPr/>
                    <a:lstStyle/>
                    <a:p>
                      <a:pPr marL="0" marR="0">
                        <a:lnSpc>
                          <a:spcPct val="107000"/>
                        </a:lnSpc>
                        <a:spcBef>
                          <a:spcPts val="0"/>
                        </a:spcBef>
                        <a:spcAft>
                          <a:spcPts val="0"/>
                        </a:spcAft>
                      </a:pPr>
                      <a:r>
                        <a:rPr lang="en-US" sz="2000" b="1" dirty="0">
                          <a:effectLst/>
                        </a:rPr>
                        <a:t>County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0" marR="0" algn="ctr">
                        <a:lnSpc>
                          <a:spcPct val="107000"/>
                        </a:lnSpc>
                        <a:spcBef>
                          <a:spcPts val="0"/>
                        </a:spcBef>
                        <a:spcAft>
                          <a:spcPts val="0"/>
                        </a:spcAft>
                      </a:pPr>
                      <a:r>
                        <a:rPr lang="en-US" sz="2000" b="1" dirty="0">
                          <a:effectLst/>
                        </a:rPr>
                        <a:t>Number of condoms distributed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2000" b="1" dirty="0">
                          <a:effectLst/>
                        </a:rPr>
                        <a:t>Number of condoms distributed per man per year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632593">
                <a:tc vMerge="1">
                  <a:txBody>
                    <a:bodyPr/>
                    <a:lstStyle/>
                    <a:p>
                      <a:endParaRPr lang="en-US"/>
                    </a:p>
                  </a:txBody>
                  <a:tcPr/>
                </a:tc>
                <a:tc>
                  <a:txBody>
                    <a:bodyPr/>
                    <a:lstStyle/>
                    <a:p>
                      <a:pPr marL="0" marR="0" algn="r">
                        <a:lnSpc>
                          <a:spcPct val="107000"/>
                        </a:lnSpc>
                        <a:spcBef>
                          <a:spcPts val="0"/>
                        </a:spcBef>
                        <a:spcAft>
                          <a:spcPts val="0"/>
                        </a:spcAft>
                      </a:pPr>
                      <a:r>
                        <a:rPr lang="en-US" sz="2000" b="1">
                          <a:effectLst/>
                        </a:rPr>
                        <a:t>2017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2018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dirty="0">
                          <a:effectLst/>
                        </a:rPr>
                        <a:t>2019</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2020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2017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2,018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2,019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dirty="0">
                          <a:effectLst/>
                        </a:rPr>
                        <a:t>2,020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3489">
                <a:tc>
                  <a:txBody>
                    <a:bodyPr/>
                    <a:lstStyle/>
                    <a:p>
                      <a:pPr marL="0" marR="0">
                        <a:lnSpc>
                          <a:spcPct val="107000"/>
                        </a:lnSpc>
                        <a:spcBef>
                          <a:spcPts val="0"/>
                        </a:spcBef>
                        <a:spcAft>
                          <a:spcPts val="0"/>
                        </a:spcAft>
                      </a:pPr>
                      <a:r>
                        <a:rPr lang="en-US" sz="2000" b="1">
                          <a:effectLst/>
                        </a:rPr>
                        <a:t>Baringo</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dirty="0">
                          <a:effectLst/>
                        </a:rPr>
                        <a:t>1,540,800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3,640,923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5,909,908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8,358,040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19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29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dirty="0">
                          <a:effectLst/>
                        </a:rPr>
                        <a:t>40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3489">
                <a:tc>
                  <a:txBody>
                    <a:bodyPr/>
                    <a:lstStyle/>
                    <a:p>
                      <a:pPr marL="0" marR="0">
                        <a:lnSpc>
                          <a:spcPct val="107000"/>
                        </a:lnSpc>
                        <a:spcBef>
                          <a:spcPts val="0"/>
                        </a:spcBef>
                        <a:spcAft>
                          <a:spcPts val="0"/>
                        </a:spcAft>
                      </a:pPr>
                      <a:r>
                        <a:rPr lang="en-US" sz="2000" b="1">
                          <a:effectLst/>
                        </a:rPr>
                        <a:t>Bomet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5,155,200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6,810,886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8,573,897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10,449,640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22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28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34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dirty="0">
                          <a:effectLst/>
                        </a:rPr>
                        <a:t>40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3489">
                <a:tc>
                  <a:txBody>
                    <a:bodyPr/>
                    <a:lstStyle/>
                    <a:p>
                      <a:pPr marL="0" marR="0">
                        <a:lnSpc>
                          <a:spcPct val="107000"/>
                        </a:lnSpc>
                        <a:spcBef>
                          <a:spcPts val="0"/>
                        </a:spcBef>
                        <a:spcAft>
                          <a:spcPts val="0"/>
                        </a:spcAft>
                      </a:pPr>
                      <a:r>
                        <a:rPr lang="en-US" sz="2000" b="1">
                          <a:effectLst/>
                        </a:rPr>
                        <a:t>Bungoma</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3,016,800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7,093,755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11,321,946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15,705,600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19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a:effectLst/>
                        </a:rPr>
                        <a:t>29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dirty="0">
                          <a:effectLst/>
                        </a:rPr>
                        <a:t>40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0" y="0"/>
            <a:ext cx="10515600" cy="1325563"/>
          </a:xfrm>
        </p:spPr>
        <p:txBody>
          <a:bodyPr rtlCol="0"/>
          <a:lstStyle/>
          <a:p>
            <a:pPr eaLnBrk="1" fontAlgn="auto" hangingPunct="1">
              <a:spcAft>
                <a:spcPts val="0"/>
              </a:spcAft>
              <a:defRPr/>
            </a:pPr>
            <a:r>
              <a:rPr lang="en-GB" altLang="en-US" sz="3000" dirty="0" smtClean="0">
                <a:latin typeface="+mn-lt"/>
                <a:cs typeface="Arial" panose="020B0604020202020204" pitchFamily="34" charset="0"/>
              </a:rPr>
              <a:t>We have also reduced investments in HIV prevention </a:t>
            </a:r>
            <a:endParaRPr lang="en-US" altLang="en-US" sz="3000" dirty="0" smtClean="0">
              <a:latin typeface="+mn-lt"/>
            </a:endParaRPr>
          </a:p>
        </p:txBody>
      </p:sp>
      <p:graphicFrame>
        <p:nvGraphicFramePr>
          <p:cNvPr id="58371" name="Content Placeholder 4"/>
          <p:cNvGraphicFramePr>
            <a:graphicFrameLocks noGrp="1"/>
          </p:cNvGraphicFramePr>
          <p:nvPr>
            <p:ph idx="1"/>
          </p:nvPr>
        </p:nvGraphicFramePr>
        <p:xfrm>
          <a:off x="982663" y="1435100"/>
          <a:ext cx="10369550" cy="4351338"/>
        </p:xfrm>
        <a:graphic>
          <a:graphicData uri="http://schemas.openxmlformats.org/presentationml/2006/ole">
            <mc:AlternateContent xmlns:mc="http://schemas.openxmlformats.org/markup-compatibility/2006">
              <mc:Choice xmlns:v="urn:schemas-microsoft-com:vml" Requires="v">
                <p:oleObj spid="_x0000_s58375" name="Chart" r:id="rId4" imgW="10620152" imgH="4456562" progId="Excel.Chart.8">
                  <p:embed/>
                </p:oleObj>
              </mc:Choice>
              <mc:Fallback>
                <p:oleObj name="Chart" r:id="rId4" imgW="10620152" imgH="4456562"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1435100"/>
                        <a:ext cx="103695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a:extLst>
              <a:ext uri="{FF2B5EF4-FFF2-40B4-BE49-F238E27FC236}"/>
            </a:extLst>
          </p:cNvPr>
          <p:cNvSpPr txBox="1"/>
          <p:nvPr/>
        </p:nvSpPr>
        <p:spPr>
          <a:xfrm>
            <a:off x="456974" y="2708920"/>
            <a:ext cx="461665" cy="1046403"/>
          </a:xfrm>
          <a:prstGeom prst="rect">
            <a:avLst/>
          </a:prstGeom>
          <a:noFill/>
        </p:spPr>
        <p:txBody>
          <a:bodyPr vert="vert270">
            <a:spAutoFit/>
          </a:bodyPr>
          <a:lstStyle/>
          <a:p>
            <a:pPr>
              <a:defRPr/>
            </a:pPr>
            <a:r>
              <a:rPr lang="fr-CH" b="1" dirty="0">
                <a:ea typeface="ＭＳ Ｐゴシック" panose="020B0600070205080204" pitchFamily="34" charset="-128"/>
              </a:rPr>
              <a:t>Millions</a:t>
            </a:r>
            <a:endParaRPr lang="aa-ET" b="1"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1038" y="134938"/>
            <a:ext cx="9613900" cy="1000125"/>
          </a:xfrm>
        </p:spPr>
        <p:txBody>
          <a:bodyPr rtlCol="0">
            <a:normAutofit fontScale="90000"/>
          </a:bodyPr>
          <a:lstStyle/>
          <a:p>
            <a:pPr eaLnBrk="1" fontAlgn="auto" hangingPunct="1">
              <a:spcAft>
                <a:spcPts val="0"/>
              </a:spcAft>
              <a:defRPr/>
            </a:pPr>
            <a:r>
              <a:rPr lang="en-US" altLang="en-US" smtClean="0">
                <a:solidFill>
                  <a:srgbClr val="FFFFFF"/>
                </a:solidFill>
                <a:latin typeface="Arial" panose="020B0604020202020204" pitchFamily="34" charset="0"/>
                <a:cs typeface="Arial" panose="020B0604020202020204" pitchFamily="34" charset="0"/>
              </a:rPr>
              <a:t/>
            </a:r>
            <a:br>
              <a:rPr lang="en-US" altLang="en-US" smtClean="0">
                <a:solidFill>
                  <a:srgbClr val="FFFFFF"/>
                </a:solidFill>
                <a:latin typeface="Arial" panose="020B0604020202020204" pitchFamily="34" charset="0"/>
                <a:cs typeface="Arial" panose="020B0604020202020204" pitchFamily="34" charset="0"/>
              </a:rPr>
            </a:br>
            <a:endParaRPr lang="en-US" altLang="en-US" smtClean="0">
              <a:solidFill>
                <a:srgbClr val="FFFFFF"/>
              </a:solidFill>
              <a:latin typeface="Arial" panose="020B0604020202020204" pitchFamily="34" charset="0"/>
              <a:cs typeface="Arial" panose="020B0604020202020204" pitchFamily="34" charset="0"/>
            </a:endParaRPr>
          </a:p>
        </p:txBody>
      </p:sp>
      <p:sp>
        <p:nvSpPr>
          <p:cNvPr id="59395" name="Content Placeholder 5"/>
          <p:cNvSpPr>
            <a:spLocks noGrp="1"/>
          </p:cNvSpPr>
          <p:nvPr>
            <p:ph idx="1"/>
          </p:nvPr>
        </p:nvSpPr>
        <p:spPr>
          <a:xfrm>
            <a:off x="4343400" y="1127125"/>
            <a:ext cx="7691438" cy="4867275"/>
          </a:xfrm>
        </p:spPr>
        <p:txBody>
          <a:bodyPr/>
          <a:lstStyle/>
          <a:p>
            <a:pPr eaLnBrk="1" hangingPunct="1"/>
            <a:r>
              <a:rPr lang="en-US" altLang="en-US" sz="2400" b="1" smtClean="0"/>
              <a:t>10point action plan</a:t>
            </a:r>
          </a:p>
          <a:p>
            <a:pPr lvl="1" eaLnBrk="1" hangingPunct="1"/>
            <a:r>
              <a:rPr lang="en-US" altLang="en-US" b="1" smtClean="0"/>
              <a:t>Prevention status assessment</a:t>
            </a:r>
          </a:p>
          <a:p>
            <a:pPr lvl="1" eaLnBrk="1" hangingPunct="1"/>
            <a:r>
              <a:rPr lang="en-US" altLang="en-US" b="1" smtClean="0"/>
              <a:t>Setting targets</a:t>
            </a:r>
          </a:p>
          <a:p>
            <a:pPr lvl="1" eaLnBrk="1" hangingPunct="1"/>
            <a:r>
              <a:rPr lang="en-US" altLang="en-US" b="1" smtClean="0"/>
              <a:t>Institutional accountability for HIV prevention </a:t>
            </a:r>
          </a:p>
          <a:p>
            <a:pPr lvl="1" eaLnBrk="1" hangingPunct="1"/>
            <a:r>
              <a:rPr lang="en-US" altLang="en-US" b="1" smtClean="0"/>
              <a:t>Addressing policy and legal barriers </a:t>
            </a:r>
          </a:p>
          <a:p>
            <a:pPr lvl="1" eaLnBrk="1" hangingPunct="1"/>
            <a:r>
              <a:rPr lang="en-US" altLang="en-US" b="1" smtClean="0"/>
              <a:t>Consolidated national technical assistance plan</a:t>
            </a:r>
          </a:p>
          <a:p>
            <a:pPr lvl="1" eaLnBrk="1" hangingPunct="1"/>
            <a:r>
              <a:rPr lang="en-US" altLang="en-US" b="1" smtClean="0"/>
              <a:t>Strengthen social contracting </a:t>
            </a:r>
          </a:p>
          <a:p>
            <a:pPr lvl="1" eaLnBrk="1" hangingPunct="1"/>
            <a:r>
              <a:rPr lang="en-US" altLang="en-US" b="1" smtClean="0"/>
              <a:t>Defining HIV prevention service packages and delivery platforms</a:t>
            </a:r>
          </a:p>
          <a:p>
            <a:pPr lvl="1" eaLnBrk="1" hangingPunct="1"/>
            <a:r>
              <a:rPr lang="en-US" altLang="en-US" b="1" smtClean="0"/>
              <a:t>Financing</a:t>
            </a:r>
          </a:p>
          <a:p>
            <a:pPr lvl="1" eaLnBrk="1" hangingPunct="1"/>
            <a:r>
              <a:rPr lang="en-US" altLang="en-US" b="1" smtClean="0"/>
              <a:t>Monitoring and evaluation</a:t>
            </a:r>
          </a:p>
          <a:p>
            <a:pPr lvl="1" eaLnBrk="1" hangingPunct="1"/>
            <a:r>
              <a:rPr lang="en-US" altLang="en-US" b="1" smtClean="0"/>
              <a:t>Accountability for all </a:t>
            </a:r>
          </a:p>
          <a:p>
            <a:pPr eaLnBrk="1" hangingPunct="1"/>
            <a:endParaRPr lang="en-US" altLang="en-US" sz="2400" b="1" smtClean="0"/>
          </a:p>
          <a:p>
            <a:pPr eaLnBrk="1" hangingPunct="1"/>
            <a:endParaRPr lang="en-US" altLang="en-US" sz="2400" b="1" smtClean="0"/>
          </a:p>
        </p:txBody>
      </p:sp>
      <p:sp>
        <p:nvSpPr>
          <p:cNvPr id="59396" name="TextBox 3"/>
          <p:cNvSpPr txBox="1">
            <a:spLocks noChangeArrowheads="1"/>
          </p:cNvSpPr>
          <p:nvPr/>
        </p:nvSpPr>
        <p:spPr bwMode="auto">
          <a:xfrm>
            <a:off x="71438" y="120650"/>
            <a:ext cx="9696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a:latin typeface="Arial" panose="020B0604020202020204" pitchFamily="34" charset="0"/>
              </a:rPr>
              <a:t>Guidance for delivering differentiated </a:t>
            </a:r>
          </a:p>
          <a:p>
            <a:pPr>
              <a:lnSpc>
                <a:spcPct val="100000"/>
              </a:lnSpc>
              <a:spcBef>
                <a:spcPct val="0"/>
              </a:spcBef>
              <a:buFontTx/>
              <a:buNone/>
            </a:pPr>
            <a:r>
              <a:rPr lang="en-US" altLang="en-US" sz="3000" b="1">
                <a:latin typeface="Arial" panose="020B0604020202020204" pitchFamily="34" charset="0"/>
              </a:rPr>
              <a:t>HIV Prevention </a:t>
            </a:r>
          </a:p>
        </p:txBody>
      </p:sp>
      <p:pic>
        <p:nvPicPr>
          <p:cNvPr id="59397" name="Picture 1"/>
          <p:cNvPicPr>
            <a:picLocks noChangeAspect="1" noChangeArrowheads="1"/>
          </p:cNvPicPr>
          <p:nvPr/>
        </p:nvPicPr>
        <p:blipFill>
          <a:blip r:embed="rId2">
            <a:extLst>
              <a:ext uri="{28A0092B-C50C-407E-A947-70E740481C1C}">
                <a14:useLocalDpi xmlns:a14="http://schemas.microsoft.com/office/drawing/2010/main" val="0"/>
              </a:ext>
            </a:extLst>
          </a:blip>
          <a:srcRect l="9804" t="3529" r="29903" b="2745"/>
          <a:stretch>
            <a:fillRect/>
          </a:stretch>
        </p:blipFill>
        <p:spPr bwMode="auto">
          <a:xfrm>
            <a:off x="0" y="1149350"/>
            <a:ext cx="415448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19063" y="20638"/>
            <a:ext cx="9217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GB" altLang="en-US" sz="3000" b="1"/>
              <a:t>Global 2020 HIV Prevention Targets &amp; Commitments</a:t>
            </a:r>
          </a:p>
          <a:p>
            <a:pPr defTabSz="914400" eaLnBrk="1" hangingPunct="1">
              <a:lnSpc>
                <a:spcPct val="100000"/>
              </a:lnSpc>
              <a:spcBef>
                <a:spcPct val="0"/>
              </a:spcBef>
              <a:buFontTx/>
              <a:buNone/>
            </a:pPr>
            <a:r>
              <a:rPr lang="en-GB" altLang="en-US" sz="3000" b="1"/>
              <a:t>(2016 UN Political Declaration on Ending AIDS)</a:t>
            </a:r>
            <a:endParaRPr lang="en-US" altLang="en-US" sz="3000" b="1"/>
          </a:p>
        </p:txBody>
      </p:sp>
      <p:sp>
        <p:nvSpPr>
          <p:cNvPr id="60419" name="TextBox 3"/>
          <p:cNvSpPr txBox="1">
            <a:spLocks noChangeArrowheads="1"/>
          </p:cNvSpPr>
          <p:nvPr/>
        </p:nvSpPr>
        <p:spPr bwMode="auto">
          <a:xfrm>
            <a:off x="695325" y="1125538"/>
            <a:ext cx="1046956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1800" b="1">
                <a:solidFill>
                  <a:srgbClr val="000000"/>
                </a:solidFill>
                <a:latin typeface="Arial" panose="020B0604020202020204" pitchFamily="34" charset="0"/>
                <a:cs typeface="Arial" panose="020B0604020202020204" pitchFamily="34" charset="0"/>
              </a:rPr>
              <a:t>Impact</a:t>
            </a:r>
            <a:endParaRPr lang="en-US" altLang="en-US" sz="1800">
              <a:solidFill>
                <a:srgbClr val="000000"/>
              </a:solidFill>
              <a:latin typeface="Arial" panose="020B0604020202020204" pitchFamily="34" charset="0"/>
              <a:cs typeface="Arial" panose="020B0604020202020204" pitchFamily="34" charset="0"/>
            </a:endParaRPr>
          </a:p>
          <a:p>
            <a:pPr defTabSz="914400" eaLnBrk="1" hangingPunct="1">
              <a:lnSpc>
                <a:spcPct val="100000"/>
              </a:lnSpc>
              <a:spcBef>
                <a:spcPct val="0"/>
              </a:spcBef>
            </a:pPr>
            <a:r>
              <a:rPr lang="en-US" altLang="en-US" sz="1800">
                <a:solidFill>
                  <a:srgbClr val="000000"/>
                </a:solidFill>
                <a:latin typeface="Arial" panose="020B0604020202020204" pitchFamily="34" charset="0"/>
                <a:cs typeface="Arial" panose="020B0604020202020204" pitchFamily="34" charset="0"/>
              </a:rPr>
              <a:t>&lt;500,000 new infections (75% reduction against 2010 baseline).</a:t>
            </a:r>
          </a:p>
          <a:p>
            <a:pPr defTabSz="914400" eaLnBrk="1" hangingPunct="1">
              <a:lnSpc>
                <a:spcPct val="100000"/>
              </a:lnSpc>
              <a:spcBef>
                <a:spcPct val="0"/>
              </a:spcBef>
              <a:buFontTx/>
              <a:buNone/>
            </a:pPr>
            <a:r>
              <a:rPr lang="en-US" altLang="en-US" sz="1800">
                <a:solidFill>
                  <a:srgbClr val="000000"/>
                </a:solidFill>
                <a:latin typeface="Arial" panose="020B0604020202020204" pitchFamily="34" charset="0"/>
                <a:cs typeface="Arial" panose="020B0604020202020204" pitchFamily="34" charset="0"/>
              </a:rPr>
              <a:t> </a:t>
            </a:r>
          </a:p>
          <a:p>
            <a:pPr defTabSz="914400" eaLnBrk="1" hangingPunct="1">
              <a:lnSpc>
                <a:spcPct val="100000"/>
              </a:lnSpc>
              <a:spcBef>
                <a:spcPct val="0"/>
              </a:spcBef>
              <a:buFontTx/>
              <a:buNone/>
            </a:pPr>
            <a:r>
              <a:rPr lang="en-US" altLang="en-US" sz="1800" b="1">
                <a:solidFill>
                  <a:srgbClr val="000000"/>
                </a:solidFill>
                <a:latin typeface="Arial" panose="020B0604020202020204" pitchFamily="34" charset="0"/>
                <a:cs typeface="Arial" panose="020B0604020202020204" pitchFamily="34" charset="0"/>
              </a:rPr>
              <a:t>Programme coverage-access to combination prevention</a:t>
            </a:r>
            <a:endParaRPr lang="en-US" altLang="en-US" sz="1800">
              <a:solidFill>
                <a:srgbClr val="000000"/>
              </a:solidFill>
              <a:latin typeface="Arial" panose="020B0604020202020204" pitchFamily="34" charset="0"/>
              <a:cs typeface="Arial" panose="020B0604020202020204" pitchFamily="34" charset="0"/>
            </a:endParaRPr>
          </a:p>
          <a:p>
            <a:pPr defTabSz="914400" eaLnBrk="1" hangingPunct="1">
              <a:lnSpc>
                <a:spcPct val="100000"/>
              </a:lnSpc>
              <a:spcBef>
                <a:spcPct val="0"/>
              </a:spcBef>
            </a:pPr>
            <a:r>
              <a:rPr lang="en-US" altLang="en-US" sz="1800">
                <a:solidFill>
                  <a:srgbClr val="000000"/>
                </a:solidFill>
                <a:latin typeface="Arial" panose="020B0604020202020204" pitchFamily="34" charset="0"/>
                <a:cs typeface="Arial" panose="020B0604020202020204" pitchFamily="34" charset="0"/>
              </a:rPr>
              <a:t>90% of adolescent girls, young and adult women &amp; men in high-prevalence settings.</a:t>
            </a:r>
          </a:p>
          <a:p>
            <a:pPr defTabSz="914400" eaLnBrk="1" hangingPunct="1">
              <a:lnSpc>
                <a:spcPct val="100000"/>
              </a:lnSpc>
              <a:spcBef>
                <a:spcPct val="0"/>
              </a:spcBef>
            </a:pPr>
            <a:r>
              <a:rPr lang="en-US" altLang="en-US" sz="1800">
                <a:solidFill>
                  <a:srgbClr val="000000"/>
                </a:solidFill>
                <a:latin typeface="Arial" panose="020B0604020202020204" pitchFamily="34" charset="0"/>
                <a:cs typeface="Arial" panose="020B0604020202020204" pitchFamily="34" charset="0"/>
              </a:rPr>
              <a:t>90% of key populations  </a:t>
            </a:r>
          </a:p>
          <a:p>
            <a:pPr defTabSz="914400" eaLnBrk="1" hangingPunct="1">
              <a:lnSpc>
                <a:spcPct val="100000"/>
              </a:lnSpc>
              <a:spcBef>
                <a:spcPct val="0"/>
              </a:spcBef>
              <a:buFontTx/>
              <a:buNone/>
            </a:pPr>
            <a:r>
              <a:rPr lang="en-US" altLang="en-US" sz="1800">
                <a:solidFill>
                  <a:srgbClr val="000000"/>
                </a:solidFill>
                <a:latin typeface="Arial" panose="020B0604020202020204" pitchFamily="34" charset="0"/>
                <a:cs typeface="Arial" panose="020B0604020202020204" pitchFamily="34" charset="0"/>
              </a:rPr>
              <a:t> </a:t>
            </a:r>
          </a:p>
          <a:p>
            <a:pPr defTabSz="914400" eaLnBrk="1" hangingPunct="1">
              <a:lnSpc>
                <a:spcPct val="100000"/>
              </a:lnSpc>
              <a:spcBef>
                <a:spcPct val="0"/>
              </a:spcBef>
              <a:buFontTx/>
              <a:buNone/>
            </a:pPr>
            <a:r>
              <a:rPr lang="en-US" altLang="en-US" sz="1800" b="1">
                <a:solidFill>
                  <a:srgbClr val="000000"/>
                </a:solidFill>
                <a:latin typeface="Arial" panose="020B0604020202020204" pitchFamily="34" charset="0"/>
                <a:cs typeface="Arial" panose="020B0604020202020204" pitchFamily="34" charset="0"/>
              </a:rPr>
              <a:t>Outputs</a:t>
            </a:r>
            <a:endParaRPr lang="en-US" altLang="en-US" sz="1800">
              <a:solidFill>
                <a:srgbClr val="000000"/>
              </a:solidFill>
              <a:latin typeface="Arial" panose="020B0604020202020204" pitchFamily="34" charset="0"/>
              <a:cs typeface="Arial" panose="020B0604020202020204" pitchFamily="34" charset="0"/>
            </a:endParaRPr>
          </a:p>
          <a:p>
            <a:pPr defTabSz="914400" eaLnBrk="1" hangingPunct="1">
              <a:lnSpc>
                <a:spcPct val="100000"/>
              </a:lnSpc>
              <a:spcBef>
                <a:spcPct val="0"/>
              </a:spcBef>
            </a:pPr>
            <a:r>
              <a:rPr lang="en-US" altLang="en-US" sz="1800">
                <a:solidFill>
                  <a:srgbClr val="000000"/>
                </a:solidFill>
                <a:latin typeface="Arial" panose="020B0604020202020204" pitchFamily="34" charset="0"/>
                <a:cs typeface="Arial" panose="020B0604020202020204" pitchFamily="34" charset="0"/>
              </a:rPr>
              <a:t>20 billion condoms per year (</a:t>
            </a:r>
            <a:r>
              <a:rPr lang="en-US" altLang="en-US" sz="3200">
                <a:solidFill>
                  <a:srgbClr val="000000"/>
                </a:solidFill>
                <a:latin typeface="Arial" panose="020B0604020202020204" pitchFamily="34" charset="0"/>
                <a:cs typeface="Arial" panose="020B0604020202020204" pitchFamily="34" charset="0"/>
              </a:rPr>
              <a:t> ̴ </a:t>
            </a:r>
            <a:r>
              <a:rPr lang="en-US" altLang="en-US" sz="1800">
                <a:solidFill>
                  <a:srgbClr val="000000"/>
                </a:solidFill>
                <a:latin typeface="Arial" panose="020B0604020202020204" pitchFamily="34" charset="0"/>
                <a:cs typeface="Arial" panose="020B0604020202020204" pitchFamily="34" charset="0"/>
              </a:rPr>
              <a:t>25-50 condoms per male in high- prevalence countries). </a:t>
            </a:r>
          </a:p>
          <a:p>
            <a:pPr defTabSz="914400" eaLnBrk="1" hangingPunct="1">
              <a:lnSpc>
                <a:spcPct val="100000"/>
              </a:lnSpc>
              <a:spcBef>
                <a:spcPct val="0"/>
              </a:spcBef>
            </a:pPr>
            <a:r>
              <a:rPr lang="en-US" altLang="en-US" sz="1800">
                <a:solidFill>
                  <a:srgbClr val="000000"/>
                </a:solidFill>
                <a:latin typeface="Arial" panose="020B0604020202020204" pitchFamily="34" charset="0"/>
                <a:cs typeface="Arial" panose="020B0604020202020204" pitchFamily="34" charset="0"/>
              </a:rPr>
              <a:t>3 million people on pre-exposure prophylaxis (10% of persons at risk).</a:t>
            </a:r>
          </a:p>
          <a:p>
            <a:pPr defTabSz="914400" eaLnBrk="1" hangingPunct="1">
              <a:lnSpc>
                <a:spcPct val="100000"/>
              </a:lnSpc>
              <a:spcBef>
                <a:spcPct val="0"/>
              </a:spcBef>
            </a:pPr>
            <a:r>
              <a:rPr lang="en-US" altLang="en-US" sz="1800">
                <a:solidFill>
                  <a:srgbClr val="000000"/>
                </a:solidFill>
                <a:latin typeface="Arial" panose="020B0604020202020204" pitchFamily="34" charset="0"/>
                <a:cs typeface="Arial" panose="020B0604020202020204" pitchFamily="34" charset="0"/>
              </a:rPr>
              <a:t>25 (additional) million voluntary medical male circumcisions in 14 countries in Africa (90% coverage among 10-29 year olds).</a:t>
            </a:r>
          </a:p>
          <a:p>
            <a:pPr defTabSz="914400" eaLnBrk="1" hangingPunct="1">
              <a:lnSpc>
                <a:spcPct val="100000"/>
              </a:lnSpc>
              <a:spcBef>
                <a:spcPct val="0"/>
              </a:spcBef>
              <a:buFontTx/>
              <a:buNone/>
            </a:pPr>
            <a:endParaRPr lang="en-US" altLang="en-US" sz="1800">
              <a:solidFill>
                <a:srgbClr val="000000"/>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Tx/>
              <a:buNone/>
            </a:pPr>
            <a:r>
              <a:rPr lang="en-US" altLang="en-US" sz="1800" b="1">
                <a:solidFill>
                  <a:srgbClr val="000000"/>
                </a:solidFill>
                <a:latin typeface="Arial" panose="020B0604020202020204" pitchFamily="34" charset="0"/>
                <a:cs typeface="Arial" panose="020B0604020202020204" pitchFamily="34" charset="0"/>
              </a:rPr>
              <a:t>Financing and sustainability</a:t>
            </a:r>
            <a:endParaRPr lang="en-US" altLang="en-US" sz="1800">
              <a:solidFill>
                <a:srgbClr val="000000"/>
              </a:solidFill>
              <a:latin typeface="Arial" panose="020B0604020202020204" pitchFamily="34" charset="0"/>
              <a:cs typeface="Arial" panose="020B0604020202020204" pitchFamily="34" charset="0"/>
            </a:endParaRPr>
          </a:p>
          <a:p>
            <a:pPr defTabSz="914400" eaLnBrk="1" hangingPunct="1">
              <a:lnSpc>
                <a:spcPct val="100000"/>
              </a:lnSpc>
              <a:spcBef>
                <a:spcPct val="0"/>
              </a:spcBef>
            </a:pPr>
            <a:r>
              <a:rPr lang="en-US" altLang="en-US" sz="1800">
                <a:solidFill>
                  <a:srgbClr val="000000"/>
                </a:solidFill>
                <a:latin typeface="Arial" panose="020B0604020202020204" pitchFamily="34" charset="0"/>
                <a:cs typeface="Arial" panose="020B0604020202020204" pitchFamily="34" charset="0"/>
              </a:rPr>
              <a:t>Allocate one ‘‘quarter’’ of total HIV budget for prevention on average, e.g. 15-30% (depending on relative treatment burden).</a:t>
            </a:r>
          </a:p>
          <a:p>
            <a:pPr defTabSz="914400" eaLnBrk="1" hangingPunct="1">
              <a:lnSpc>
                <a:spcPct val="100000"/>
              </a:lnSpc>
              <a:spcBef>
                <a:spcPct val="0"/>
              </a:spcBef>
            </a:pPr>
            <a:r>
              <a:rPr lang="en-US" altLang="en-US" sz="1800">
                <a:solidFill>
                  <a:srgbClr val="000000"/>
                </a:solidFill>
                <a:latin typeface="Arial" panose="020B0604020202020204" pitchFamily="34" charset="0"/>
                <a:cs typeface="Arial" panose="020B0604020202020204" pitchFamily="34" charset="0"/>
              </a:rPr>
              <a:t>Ensure that at least 30% of service delivery is community led by 2030</a:t>
            </a:r>
          </a:p>
          <a:p>
            <a:pPr defTabSz="914400">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8575" y="-3175"/>
            <a:ext cx="10515600" cy="1325563"/>
          </a:xfrm>
        </p:spPr>
        <p:txBody>
          <a:bodyPr rtlCol="0"/>
          <a:lstStyle/>
          <a:p>
            <a:pPr eaLnBrk="1" fontAlgn="auto" hangingPunct="1">
              <a:spcAft>
                <a:spcPts val="0"/>
              </a:spcAft>
              <a:defRPr/>
            </a:pPr>
            <a:r>
              <a:rPr lang="en-US" altLang="en-US" sz="3000" dirty="0" smtClean="0">
                <a:latin typeface="+mn-lt"/>
              </a:rPr>
              <a:t>Disclosures</a:t>
            </a:r>
          </a:p>
        </p:txBody>
      </p:sp>
      <p:sp>
        <p:nvSpPr>
          <p:cNvPr id="18435" name="Content Placeholder 2"/>
          <p:cNvSpPr>
            <a:spLocks noGrp="1"/>
          </p:cNvSpPr>
          <p:nvPr>
            <p:ph idx="1"/>
          </p:nvPr>
        </p:nvSpPr>
        <p:spPr/>
        <p:txBody>
          <a:bodyPr/>
          <a:lstStyle/>
          <a:p>
            <a:pPr eaLnBrk="1" hangingPunct="1"/>
            <a:r>
              <a:rPr lang="en-US" altLang="en-US" smtClean="0"/>
              <a:t>I have no disclosures to make </a:t>
            </a:r>
          </a:p>
          <a:p>
            <a:pPr eaLnBrk="1" hangingPunct="1"/>
            <a:endParaRPr lang="en-US" altLang="en-US" smtClean="0"/>
          </a:p>
          <a:p>
            <a:pPr eaLnBrk="1" hangingPunct="1"/>
            <a:r>
              <a:rPr lang="en-US" altLang="en-US" smtClean="0"/>
              <a:t>I have no conflicts of interest</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AF1FBB0-6CEA-44AB-8F5A-A7FB4BBB4ACF}" type="slidenum">
              <a:rPr lang="en-GB" altLang="en-US" sz="1200" smtClean="0">
                <a:solidFill>
                  <a:srgbClr val="898989"/>
                </a:solidFill>
              </a:rPr>
              <a:pPr>
                <a:lnSpc>
                  <a:spcPct val="100000"/>
                </a:lnSpc>
                <a:spcBef>
                  <a:spcPct val="0"/>
                </a:spcBef>
                <a:buFontTx/>
                <a:buNone/>
              </a:pPr>
              <a:t>3</a:t>
            </a:fld>
            <a:endParaRPr lang="en-GB" altLang="en-US" sz="1200" smtClean="0">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157163" y="811213"/>
            <a:ext cx="5903912" cy="5311775"/>
            <a:chOff x="3019425" y="449263"/>
            <a:chExt cx="6167438" cy="5937250"/>
          </a:xfrm>
        </p:grpSpPr>
        <p:sp>
          <p:nvSpPr>
            <p:cNvPr id="2" name="Oval 1">
              <a:extLst>
                <a:ext uri="{FF2B5EF4-FFF2-40B4-BE49-F238E27FC236}"/>
              </a:extLst>
            </p:cNvPr>
            <p:cNvSpPr/>
            <p:nvPr/>
          </p:nvSpPr>
          <p:spPr>
            <a:xfrm>
              <a:off x="3019425" y="623157"/>
              <a:ext cx="6167438" cy="5559295"/>
            </a:xfrm>
            <a:prstGeom prst="ellipse">
              <a:avLst/>
            </a:prstGeom>
            <a:solidFill>
              <a:schemeClr val="bg1"/>
            </a:solidFill>
            <a:ln w="889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solidFill>
                  <a:schemeClr val="tx1"/>
                </a:solidFill>
              </a:endParaRPr>
            </a:p>
          </p:txBody>
        </p:sp>
        <p:cxnSp>
          <p:nvCxnSpPr>
            <p:cNvPr id="10" name="Straight Connector 9">
              <a:extLst>
                <a:ext uri="{FF2B5EF4-FFF2-40B4-BE49-F238E27FC236}"/>
              </a:extLst>
            </p:cNvPr>
            <p:cNvCxnSpPr/>
            <p:nvPr/>
          </p:nvCxnSpPr>
          <p:spPr>
            <a:xfrm flipH="1">
              <a:off x="3425723" y="1861711"/>
              <a:ext cx="5263633" cy="3083963"/>
            </a:xfrm>
            <a:prstGeom prst="line">
              <a:avLst/>
            </a:prstGeom>
            <a:ln w="165100" cmpd="sng"/>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p:nvPr/>
          </p:nvCxnSpPr>
          <p:spPr>
            <a:xfrm>
              <a:off x="5979596" y="449263"/>
              <a:ext cx="0" cy="5937250"/>
            </a:xfrm>
            <a:prstGeom prst="line">
              <a:avLst/>
            </a:prstGeom>
            <a:ln w="165100" cmpd="sng"/>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extLst>
            </p:cNvPr>
            <p:cNvCxnSpPr/>
            <p:nvPr/>
          </p:nvCxnSpPr>
          <p:spPr>
            <a:xfrm>
              <a:off x="3402505" y="1978824"/>
              <a:ext cx="5311726" cy="2989918"/>
            </a:xfrm>
            <a:prstGeom prst="line">
              <a:avLst/>
            </a:prstGeom>
            <a:ln w="165100" cmpd="sng"/>
          </p:spPr>
          <p:style>
            <a:lnRef idx="1">
              <a:schemeClr val="accent1"/>
            </a:lnRef>
            <a:fillRef idx="0">
              <a:schemeClr val="accent1"/>
            </a:fillRef>
            <a:effectRef idx="0">
              <a:schemeClr val="accent1"/>
            </a:effectRef>
            <a:fontRef idx="minor">
              <a:schemeClr val="tx1"/>
            </a:fontRef>
          </p:style>
        </p:cxnSp>
        <p:sp>
          <p:nvSpPr>
            <p:cNvPr id="84998" name="TextBox 28"/>
            <p:cNvSpPr txBox="1">
              <a:spLocks noChangeArrowheads="1"/>
            </p:cNvSpPr>
            <p:nvPr/>
          </p:nvSpPr>
          <p:spPr bwMode="auto">
            <a:xfrm>
              <a:off x="4012782" y="1354223"/>
              <a:ext cx="1786054" cy="12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2000" b="1" smtClean="0">
                  <a:latin typeface="+mn-lt"/>
                </a:rPr>
                <a:t>Accountability</a:t>
              </a:r>
            </a:p>
            <a:p>
              <a:pPr algn="ctr" eaLnBrk="1" hangingPunct="1">
                <a:defRPr/>
              </a:pPr>
              <a:r>
                <a:rPr lang="en-US" altLang="en-US" sz="1600" smtClean="0">
                  <a:latin typeface="+mn-lt"/>
                </a:rPr>
                <a:t>Ensure progress against targets</a:t>
              </a:r>
            </a:p>
          </p:txBody>
        </p:sp>
        <p:sp>
          <p:nvSpPr>
            <p:cNvPr id="84999" name="TextBox 29"/>
            <p:cNvSpPr txBox="1">
              <a:spLocks noChangeArrowheads="1"/>
            </p:cNvSpPr>
            <p:nvPr/>
          </p:nvSpPr>
          <p:spPr bwMode="auto">
            <a:xfrm>
              <a:off x="3019425" y="3002670"/>
              <a:ext cx="2205618" cy="122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smtClean="0">
                  <a:latin typeface="+mn-lt"/>
                </a:rPr>
                <a:t>Scale</a:t>
              </a:r>
            </a:p>
            <a:p>
              <a:pPr algn="ctr" eaLnBrk="1" hangingPunct="1">
                <a:defRPr/>
              </a:pPr>
              <a:r>
                <a:rPr lang="en-US" altLang="en-US" sz="1600" dirty="0" smtClean="0">
                  <a:latin typeface="+mn-lt"/>
                </a:rPr>
                <a:t>Ensure prevention programs cover the need</a:t>
              </a:r>
            </a:p>
          </p:txBody>
        </p:sp>
        <p:sp>
          <p:nvSpPr>
            <p:cNvPr id="85000" name="TextBox 35"/>
            <p:cNvSpPr txBox="1">
              <a:spLocks noChangeArrowheads="1"/>
            </p:cNvSpPr>
            <p:nvPr/>
          </p:nvSpPr>
          <p:spPr bwMode="auto">
            <a:xfrm>
              <a:off x="6067490" y="1331155"/>
              <a:ext cx="1784395" cy="156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smtClean="0">
                  <a:latin typeface="+mn-lt"/>
                </a:rPr>
                <a:t>Commitment</a:t>
              </a:r>
            </a:p>
            <a:p>
              <a:pPr algn="ctr" eaLnBrk="1" hangingPunct="1">
                <a:defRPr/>
              </a:pPr>
              <a:r>
                <a:rPr lang="en-US" altLang="en-US" sz="1600" smtClean="0">
                  <a:latin typeface="+mn-lt"/>
                </a:rPr>
                <a:t>Including for adequate investments</a:t>
              </a:r>
            </a:p>
          </p:txBody>
        </p:sp>
        <p:sp>
          <p:nvSpPr>
            <p:cNvPr id="85001" name="TextBox 39"/>
            <p:cNvSpPr txBox="1">
              <a:spLocks noChangeArrowheads="1"/>
            </p:cNvSpPr>
            <p:nvPr/>
          </p:nvSpPr>
          <p:spPr bwMode="auto">
            <a:xfrm>
              <a:off x="6785559" y="3057678"/>
              <a:ext cx="2205618" cy="149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smtClean="0">
                  <a:latin typeface="+mn-lt"/>
                </a:rPr>
                <a:t>Focus </a:t>
              </a:r>
            </a:p>
            <a:p>
              <a:pPr algn="ctr" eaLnBrk="1" hangingPunct="1">
                <a:defRPr/>
              </a:pPr>
              <a:r>
                <a:rPr lang="en-US" altLang="en-US" sz="1600" dirty="0" smtClean="0">
                  <a:latin typeface="+mn-lt"/>
                </a:rPr>
                <a:t>On geographical areas and populations at elevated risk</a:t>
              </a:r>
            </a:p>
          </p:txBody>
        </p:sp>
        <p:sp>
          <p:nvSpPr>
            <p:cNvPr id="85002" name="TextBox 40"/>
            <p:cNvSpPr txBox="1">
              <a:spLocks noChangeArrowheads="1"/>
            </p:cNvSpPr>
            <p:nvPr/>
          </p:nvSpPr>
          <p:spPr bwMode="auto">
            <a:xfrm>
              <a:off x="3773978" y="4636923"/>
              <a:ext cx="2205618" cy="122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smtClean="0">
                  <a:latin typeface="+mn-lt"/>
                </a:rPr>
                <a:t>Innovation</a:t>
              </a:r>
            </a:p>
            <a:p>
              <a:pPr algn="ctr" eaLnBrk="1" hangingPunct="1">
                <a:defRPr/>
              </a:pPr>
              <a:r>
                <a:rPr lang="en-US" altLang="en-US" sz="1600" smtClean="0">
                  <a:latin typeface="+mn-lt"/>
                </a:rPr>
                <a:t>New approaches to increase effectiveness</a:t>
              </a:r>
            </a:p>
          </p:txBody>
        </p:sp>
        <p:sp>
          <p:nvSpPr>
            <p:cNvPr id="85003" name="TextBox 41"/>
            <p:cNvSpPr txBox="1">
              <a:spLocks noChangeArrowheads="1"/>
            </p:cNvSpPr>
            <p:nvPr/>
          </p:nvSpPr>
          <p:spPr bwMode="auto">
            <a:xfrm>
              <a:off x="5856877" y="4663539"/>
              <a:ext cx="2205618" cy="96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smtClean="0">
                  <a:latin typeface="+mn-lt"/>
                </a:rPr>
                <a:t>Synergies</a:t>
              </a:r>
            </a:p>
            <a:p>
              <a:pPr algn="ctr" eaLnBrk="1" hangingPunct="1">
                <a:defRPr/>
              </a:pPr>
              <a:r>
                <a:rPr lang="en-US" altLang="en-US" sz="1600" smtClean="0">
                  <a:latin typeface="+mn-lt"/>
                </a:rPr>
                <a:t>Effective program packages</a:t>
              </a:r>
            </a:p>
          </p:txBody>
        </p:sp>
      </p:grpSp>
      <p:sp>
        <p:nvSpPr>
          <p:cNvPr id="4" name="Rectangle 3"/>
          <p:cNvSpPr/>
          <p:nvPr/>
        </p:nvSpPr>
        <p:spPr>
          <a:xfrm>
            <a:off x="6484938" y="836613"/>
            <a:ext cx="5588000" cy="4894262"/>
          </a:xfrm>
          <a:prstGeom prst="rect">
            <a:avLst/>
          </a:prstGeom>
        </p:spPr>
        <p:txBody>
          <a:bodyPr>
            <a:spAutoFit/>
          </a:bodyPr>
          <a:lstStyle/>
          <a:p>
            <a:pPr marL="342900" indent="-342900">
              <a:spcBef>
                <a:spcPts val="0"/>
              </a:spcBef>
              <a:spcAft>
                <a:spcPts val="0"/>
              </a:spcAft>
              <a:buSzPts val="1200"/>
              <a:buFont typeface="Arial" panose="020B0604020202020204" pitchFamily="34" charset="0"/>
              <a:buChar char="•"/>
              <a:defRPr/>
            </a:pPr>
            <a:endParaRPr lang="en-US" sz="2400" b="1" dirty="0">
              <a:latin typeface="+mn-lt"/>
            </a:endParaRPr>
          </a:p>
          <a:p>
            <a:pPr marL="342900" indent="-342900">
              <a:spcBef>
                <a:spcPts val="0"/>
              </a:spcBef>
              <a:spcAft>
                <a:spcPts val="0"/>
              </a:spcAft>
              <a:buSzPts val="1200"/>
              <a:buFont typeface="Arial" panose="020B0604020202020204" pitchFamily="34" charset="0"/>
              <a:buChar char="•"/>
              <a:defRPr/>
            </a:pPr>
            <a:r>
              <a:rPr lang="en-US" sz="2400" b="1" dirty="0">
                <a:latin typeface="+mn-lt"/>
              </a:rPr>
              <a:t>Granulated Data </a:t>
            </a:r>
          </a:p>
          <a:p>
            <a:pPr marL="342900" indent="-342900">
              <a:spcBef>
                <a:spcPts val="0"/>
              </a:spcBef>
              <a:spcAft>
                <a:spcPts val="0"/>
              </a:spcAft>
              <a:buSzPts val="1200"/>
              <a:buFont typeface="Arial" panose="020B0604020202020204" pitchFamily="34" charset="0"/>
              <a:buChar char="•"/>
              <a:defRPr/>
            </a:pPr>
            <a:endParaRPr lang="en-US" sz="2400" b="1" dirty="0">
              <a:latin typeface="+mn-lt"/>
            </a:endParaRPr>
          </a:p>
          <a:p>
            <a:pPr marL="342900" indent="-342900">
              <a:spcBef>
                <a:spcPts val="0"/>
              </a:spcBef>
              <a:spcAft>
                <a:spcPts val="0"/>
              </a:spcAft>
              <a:buSzPts val="1200"/>
              <a:buFont typeface="Arial" panose="020B0604020202020204" pitchFamily="34" charset="0"/>
              <a:buChar char="•"/>
              <a:defRPr/>
            </a:pPr>
            <a:r>
              <a:rPr lang="en-US" sz="2400" b="1" dirty="0">
                <a:latin typeface="+mn-lt"/>
              </a:rPr>
              <a:t>Targets and Accountability</a:t>
            </a:r>
          </a:p>
          <a:p>
            <a:pPr marL="342900" indent="-342900">
              <a:spcBef>
                <a:spcPts val="0"/>
              </a:spcBef>
              <a:spcAft>
                <a:spcPts val="0"/>
              </a:spcAft>
              <a:buSzPts val="1200"/>
              <a:buFont typeface="Arial" panose="020B0604020202020204" pitchFamily="34" charset="0"/>
              <a:buChar char="•"/>
              <a:defRPr/>
            </a:pPr>
            <a:endParaRPr lang="en-US" sz="2400" b="1" dirty="0">
              <a:latin typeface="+mn-lt"/>
            </a:endParaRPr>
          </a:p>
          <a:p>
            <a:pPr marL="342900" indent="-342900">
              <a:buFont typeface="Arial" panose="020B0604020202020204" pitchFamily="34" charset="0"/>
              <a:buChar char="•"/>
              <a:defRPr/>
            </a:pPr>
            <a:r>
              <a:rPr lang="en-US" sz="2400" b="1" dirty="0">
                <a:latin typeface="+mn-lt"/>
              </a:rPr>
              <a:t>Enabling policy environment and commitment to equity, equality and rights</a:t>
            </a:r>
          </a:p>
          <a:p>
            <a:pPr marL="342900" indent="-342900">
              <a:buFont typeface="Arial" panose="020B0604020202020204" pitchFamily="34" charset="0"/>
              <a:buChar char="•"/>
              <a:defRPr/>
            </a:pPr>
            <a:endParaRPr lang="en-US" sz="2400" b="1" dirty="0">
              <a:latin typeface="+mn-lt"/>
            </a:endParaRPr>
          </a:p>
          <a:p>
            <a:pPr marL="342900" indent="-342900">
              <a:spcBef>
                <a:spcPts val="0"/>
              </a:spcBef>
              <a:spcAft>
                <a:spcPts val="0"/>
              </a:spcAft>
              <a:buSzPts val="1200"/>
              <a:buFont typeface="Arial" panose="020B0604020202020204" pitchFamily="34" charset="0"/>
              <a:buChar char="•"/>
              <a:defRPr/>
            </a:pPr>
            <a:r>
              <a:rPr lang="en-US" sz="2400" b="1" dirty="0">
                <a:latin typeface="+mn-lt"/>
              </a:rPr>
              <a:t>Political will</a:t>
            </a:r>
          </a:p>
          <a:p>
            <a:pPr marL="342900" indent="-342900">
              <a:spcBef>
                <a:spcPts val="0"/>
              </a:spcBef>
              <a:spcAft>
                <a:spcPts val="0"/>
              </a:spcAft>
              <a:buSzPts val="1200"/>
              <a:buFont typeface="Arial" panose="020B0604020202020204" pitchFamily="34" charset="0"/>
              <a:buChar char="•"/>
              <a:defRPr/>
            </a:pPr>
            <a:endParaRPr lang="en-US" sz="2400" b="1" dirty="0">
              <a:latin typeface="+mn-lt"/>
            </a:endParaRPr>
          </a:p>
          <a:p>
            <a:pPr marL="342900" indent="-342900">
              <a:spcBef>
                <a:spcPts val="0"/>
              </a:spcBef>
              <a:spcAft>
                <a:spcPts val="0"/>
              </a:spcAft>
              <a:buSzPts val="1200"/>
              <a:buFont typeface="Arial" panose="020B0604020202020204" pitchFamily="34" charset="0"/>
              <a:buChar char="•"/>
              <a:defRPr/>
            </a:pPr>
            <a:r>
              <a:rPr lang="en-US" sz="2400" b="1" dirty="0">
                <a:latin typeface="+mn-lt"/>
              </a:rPr>
              <a:t>Funds</a:t>
            </a:r>
          </a:p>
          <a:p>
            <a:pPr marL="342900" indent="-342900">
              <a:spcBef>
                <a:spcPts val="0"/>
              </a:spcBef>
              <a:spcAft>
                <a:spcPts val="0"/>
              </a:spcAft>
              <a:buSzPts val="1200"/>
              <a:buFont typeface="Arial" panose="020B0604020202020204" pitchFamily="34" charset="0"/>
              <a:buChar char="•"/>
              <a:defRPr/>
            </a:pPr>
            <a:endParaRPr lang="en-US" sz="2400" b="1" dirty="0">
              <a:latin typeface="+mn-lt"/>
            </a:endParaRPr>
          </a:p>
        </p:txBody>
      </p:sp>
      <p:sp>
        <p:nvSpPr>
          <p:cNvPr id="5" name="Rectangle 4"/>
          <p:cNvSpPr/>
          <p:nvPr/>
        </p:nvSpPr>
        <p:spPr>
          <a:xfrm>
            <a:off x="-4763" y="19050"/>
            <a:ext cx="12072938" cy="830263"/>
          </a:xfrm>
          <a:prstGeom prst="rect">
            <a:avLst/>
          </a:prstGeom>
        </p:spPr>
        <p:txBody>
          <a:bodyPr>
            <a:spAutoFit/>
          </a:bodyPr>
          <a:lstStyle/>
          <a:p>
            <a:pPr>
              <a:spcBef>
                <a:spcPts val="0"/>
              </a:spcBef>
              <a:spcAft>
                <a:spcPts val="0"/>
              </a:spcAft>
              <a:buSzPts val="1200"/>
              <a:defRPr/>
            </a:pPr>
            <a:r>
              <a:rPr lang="en-US" sz="2400" b="1" dirty="0">
                <a:latin typeface="+mn-lt"/>
              </a:rPr>
              <a:t>REINVIGORATING PRIMARY HIV PREVENTION</a:t>
            </a:r>
          </a:p>
          <a:p>
            <a:pPr>
              <a:spcBef>
                <a:spcPts val="0"/>
              </a:spcBef>
              <a:spcAft>
                <a:spcPts val="0"/>
              </a:spcAft>
              <a:buSzPts val="1200"/>
              <a:defRPr/>
            </a:pPr>
            <a:r>
              <a:rPr lang="en-US" sz="2400" b="1" dirty="0">
                <a:latin typeface="+mn-lt"/>
              </a:rPr>
              <a:t>- Delivering differentiated models HIV prevention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0515600" cy="1052513"/>
          </a:xfrm>
        </p:spPr>
        <p:txBody>
          <a:bodyPr rtlCol="0"/>
          <a:lstStyle/>
          <a:p>
            <a:pPr eaLnBrk="1" fontAlgn="auto" hangingPunct="1">
              <a:spcAft>
                <a:spcPts val="0"/>
              </a:spcAft>
              <a:defRPr/>
            </a:pPr>
            <a:r>
              <a:rPr lang="en-US" sz="3000" dirty="0" smtClean="0">
                <a:latin typeface="+mn-lt"/>
              </a:rPr>
              <a:t>Acknowledgements</a:t>
            </a:r>
            <a:endParaRPr lang="en-US" sz="3000" dirty="0">
              <a:latin typeface="+mn-lt"/>
            </a:endParaRPr>
          </a:p>
        </p:txBody>
      </p:sp>
      <p:sp>
        <p:nvSpPr>
          <p:cNvPr id="64515" name="Content Placeholder 5"/>
          <p:cNvSpPr>
            <a:spLocks noGrp="1"/>
          </p:cNvSpPr>
          <p:nvPr>
            <p:ph idx="1"/>
          </p:nvPr>
        </p:nvSpPr>
        <p:spPr>
          <a:xfrm>
            <a:off x="838200" y="1312863"/>
            <a:ext cx="10515600" cy="4351337"/>
          </a:xfrm>
        </p:spPr>
        <p:txBody>
          <a:bodyPr/>
          <a:lstStyle/>
          <a:p>
            <a:pPr eaLnBrk="1" hangingPunct="1"/>
            <a:r>
              <a:rPr lang="en-US" altLang="en-US" sz="2400" b="1" smtClean="0"/>
              <a:t>NACC Colleagues – </a:t>
            </a:r>
          </a:p>
          <a:p>
            <a:pPr lvl="1" eaLnBrk="1" hangingPunct="1"/>
            <a:r>
              <a:rPr lang="en-US" altLang="en-US" b="1" smtClean="0"/>
              <a:t>Emmy Chesire, Celestine Mugambi, Ezekiel Mwabili, Kennedy Mutai, George Onyango</a:t>
            </a:r>
          </a:p>
          <a:p>
            <a:pPr eaLnBrk="1" hangingPunct="1"/>
            <a:r>
              <a:rPr lang="en-US" altLang="en-US" sz="2400" b="1" smtClean="0"/>
              <a:t>Kenya HIV Prevention Working Group </a:t>
            </a:r>
          </a:p>
          <a:p>
            <a:pPr eaLnBrk="1" hangingPunct="1"/>
            <a:r>
              <a:rPr lang="en-US" altLang="en-US" sz="2400" b="1" smtClean="0"/>
              <a:t>SI/Situation Room working group Kenya-Condom working group Kenya</a:t>
            </a:r>
          </a:p>
          <a:p>
            <a:pPr eaLnBrk="1" hangingPunct="1"/>
            <a:r>
              <a:rPr lang="en-US" altLang="en-US" sz="2400" b="1" smtClean="0"/>
              <a:t>Karl Dehne and Global Prevention Coalition</a:t>
            </a:r>
          </a:p>
          <a:p>
            <a:pPr eaLnBrk="1" hangingPunct="1"/>
            <a:r>
              <a:rPr lang="en-US" altLang="en-US" sz="2400" b="1" smtClean="0"/>
              <a:t>Wanjiru Mukoma</a:t>
            </a:r>
          </a:p>
          <a:p>
            <a:pPr eaLnBrk="1" hangingPunct="1"/>
            <a:r>
              <a:rPr lang="en-US" altLang="en-US" sz="2400" b="1" smtClean="0"/>
              <a:t>Rachael Baggerly </a:t>
            </a:r>
          </a:p>
          <a:p>
            <a:pPr eaLnBrk="1" hangingPunct="1"/>
            <a:r>
              <a:rPr lang="en-US" altLang="en-US" sz="2400" b="1" smtClean="0"/>
              <a:t>Sheena Mackomic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573088" y="1685925"/>
            <a:ext cx="11304587" cy="5159375"/>
          </a:xfrm>
        </p:spPr>
        <p:txBody>
          <a:bodyPr/>
          <a:lstStyle/>
          <a:p>
            <a:pPr eaLnBrk="1" hangingPunct="1"/>
            <a:r>
              <a:rPr lang="en-US" altLang="en-US" b="1" smtClean="0"/>
              <a:t>Where are we coming from?</a:t>
            </a:r>
          </a:p>
          <a:p>
            <a:pPr eaLnBrk="1" hangingPunct="1"/>
            <a:endParaRPr lang="en-US" altLang="en-US" b="1" smtClean="0"/>
          </a:p>
          <a:p>
            <a:pPr eaLnBrk="1" hangingPunct="1"/>
            <a:r>
              <a:rPr lang="en-US" altLang="en-US" b="1" smtClean="0"/>
              <a:t>Where are we at now?</a:t>
            </a:r>
          </a:p>
          <a:p>
            <a:pPr eaLnBrk="1" hangingPunct="1"/>
            <a:endParaRPr lang="en-US" altLang="en-US" b="1" smtClean="0"/>
          </a:p>
          <a:p>
            <a:pPr eaLnBrk="1" hangingPunct="1"/>
            <a:r>
              <a:rPr lang="en-US" altLang="en-US" b="1" smtClean="0"/>
              <a:t>What lessons have we learnt?</a:t>
            </a:r>
          </a:p>
          <a:p>
            <a:pPr lvl="1" eaLnBrk="1" hangingPunct="1"/>
            <a:endParaRPr lang="en-US" altLang="en-US" b="1" smtClean="0"/>
          </a:p>
          <a:p>
            <a:pPr eaLnBrk="1" hangingPunct="1"/>
            <a:r>
              <a:rPr lang="en-US" altLang="en-US" b="1" smtClean="0"/>
              <a:t>How will we get there (where we need to go)?</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AF5289A-DF24-40D2-B1C6-EA6A709E8BD7}" type="slidenum">
              <a:rPr lang="en-GB" altLang="en-US" sz="1200" smtClean="0">
                <a:solidFill>
                  <a:srgbClr val="898989"/>
                </a:solidFill>
              </a:rPr>
              <a:pPr>
                <a:lnSpc>
                  <a:spcPct val="100000"/>
                </a:lnSpc>
                <a:spcBef>
                  <a:spcPct val="0"/>
                </a:spcBef>
                <a:buFontTx/>
                <a:buNone/>
              </a:pPr>
              <a:t>4</a:t>
            </a:fld>
            <a:endParaRPr lang="en-GB" altLang="en-US" sz="1200" smtClean="0">
              <a:solidFill>
                <a:srgbClr val="898989"/>
              </a:solidFill>
            </a:endParaRPr>
          </a:p>
        </p:txBody>
      </p:sp>
      <p:sp>
        <p:nvSpPr>
          <p:cNvPr id="19460" name="Title 1"/>
          <p:cNvSpPr txBox="1">
            <a:spLocks/>
          </p:cNvSpPr>
          <p:nvPr/>
        </p:nvSpPr>
        <p:spPr bwMode="auto">
          <a:xfrm>
            <a:off x="0" y="523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5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defTabSz="455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defTabSz="455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defTabSz="455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defTabSz="455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5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000" b="1"/>
              <a:t>Differentiated Models of HIV Prevention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5"/>
          <p:cNvSpPr txBox="1">
            <a:spLocks noChangeArrowheads="1"/>
          </p:cNvSpPr>
          <p:nvPr/>
        </p:nvSpPr>
        <p:spPr bwMode="auto">
          <a:xfrm>
            <a:off x="693738" y="6269038"/>
            <a:ext cx="122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altLang="en-US" sz="2000" b="1" dirty="0" smtClean="0">
                <a:latin typeface="+mn-lt"/>
              </a:rPr>
              <a:t>1980’s</a:t>
            </a:r>
          </a:p>
        </p:txBody>
      </p:sp>
      <p:sp>
        <p:nvSpPr>
          <p:cNvPr id="20483" name="TextBox 6"/>
          <p:cNvSpPr txBox="1">
            <a:spLocks noChangeArrowheads="1"/>
          </p:cNvSpPr>
          <p:nvPr/>
        </p:nvSpPr>
        <p:spPr bwMode="auto">
          <a:xfrm>
            <a:off x="10631488" y="6105525"/>
            <a:ext cx="58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latin typeface="Arial" panose="020B0604020202020204" pitchFamily="34" charset="0"/>
              </a:rPr>
              <a:t>2030</a:t>
            </a:r>
          </a:p>
        </p:txBody>
      </p:sp>
      <p:sp>
        <p:nvSpPr>
          <p:cNvPr id="20484" name="Shape 577"/>
          <p:cNvSpPr>
            <a:spLocks noChangeArrowheads="1"/>
          </p:cNvSpPr>
          <p:nvPr/>
        </p:nvSpPr>
        <p:spPr bwMode="auto">
          <a:xfrm>
            <a:off x="4665663" y="5773738"/>
            <a:ext cx="13255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SzPct val="25000"/>
              <a:buFontTx/>
              <a:buNone/>
            </a:pPr>
            <a:r>
              <a:rPr lang="en-ZA" altLang="en-US" sz="1100" b="1">
                <a:solidFill>
                  <a:srgbClr val="7F7F7F"/>
                </a:solidFill>
                <a:cs typeface="Calibri" panose="020F0502020204030204" pitchFamily="34" charset="0"/>
                <a:sym typeface="Calibri" panose="020F0502020204030204" pitchFamily="34" charset="0"/>
              </a:rPr>
              <a:t>Scheckter M, 2002 </a:t>
            </a:r>
          </a:p>
        </p:txBody>
      </p:sp>
      <p:cxnSp>
        <p:nvCxnSpPr>
          <p:cNvPr id="49" name="Straight Connector 48">
            <a:extLst>
              <a:ext uri="{FF2B5EF4-FFF2-40B4-BE49-F238E27FC236}"/>
            </a:extLst>
          </p:cNvPr>
          <p:cNvCxnSpPr/>
          <p:nvPr/>
        </p:nvCxnSpPr>
        <p:spPr>
          <a:xfrm>
            <a:off x="4581525" y="5691188"/>
            <a:ext cx="0" cy="4397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486" name="TextBox 70"/>
          <p:cNvSpPr txBox="1">
            <a:spLocks noChangeArrowheads="1"/>
          </p:cNvSpPr>
          <p:nvPr/>
        </p:nvSpPr>
        <p:spPr bwMode="auto">
          <a:xfrm>
            <a:off x="10560050" y="5389563"/>
            <a:ext cx="336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9999"/>
                </a:solidFill>
                <a:latin typeface="Arial" panose="020B0604020202020204" pitchFamily="34" charset="0"/>
              </a:rPr>
              <a:t>?</a:t>
            </a:r>
          </a:p>
        </p:txBody>
      </p:sp>
      <p:grpSp>
        <p:nvGrpSpPr>
          <p:cNvPr id="20487" name="Group 1"/>
          <p:cNvGrpSpPr>
            <a:grpSpLocks/>
          </p:cNvGrpSpPr>
          <p:nvPr/>
        </p:nvGrpSpPr>
        <p:grpSpPr bwMode="auto">
          <a:xfrm>
            <a:off x="479425" y="736600"/>
            <a:ext cx="11449050" cy="5405438"/>
            <a:chOff x="1200150" y="736600"/>
            <a:chExt cx="9971108" cy="5405438"/>
          </a:xfrm>
        </p:grpSpPr>
        <p:cxnSp>
          <p:nvCxnSpPr>
            <p:cNvPr id="3" name="Straight Connector 2">
              <a:extLst>
                <a:ext uri="{FF2B5EF4-FFF2-40B4-BE49-F238E27FC236}"/>
              </a:extLst>
            </p:cNvPr>
            <p:cNvCxnSpPr>
              <a:cxnSpLocks/>
            </p:cNvCxnSpPr>
            <p:nvPr/>
          </p:nvCxnSpPr>
          <p:spPr>
            <a:xfrm flipV="1">
              <a:off x="1200150" y="6088063"/>
              <a:ext cx="9720863" cy="49212"/>
            </a:xfrm>
            <a:prstGeom prst="line">
              <a:avLst/>
            </a:prstGeom>
            <a:ln w="38100">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3317" name="TextBox 7"/>
            <p:cNvSpPr txBox="1">
              <a:spLocks noChangeArrowheads="1"/>
            </p:cNvSpPr>
            <p:nvPr/>
          </p:nvSpPr>
          <p:spPr bwMode="auto">
            <a:xfrm>
              <a:off x="1572062" y="2747963"/>
              <a:ext cx="197707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altLang="en-US" b="1" smtClean="0">
                  <a:latin typeface="+mn-lt"/>
                </a:rPr>
                <a:t>Early population-level</a:t>
              </a:r>
            </a:p>
            <a:p>
              <a:pPr algn="ctr">
                <a:defRPr/>
              </a:pPr>
              <a:r>
                <a:rPr lang="en-US" altLang="en-US" b="1" smtClean="0">
                  <a:latin typeface="+mn-lt"/>
                </a:rPr>
                <a:t>successes (late 1980s)</a:t>
              </a:r>
            </a:p>
          </p:txBody>
        </p:sp>
        <p:sp>
          <p:nvSpPr>
            <p:cNvPr id="10" name="Rounded Rectangle 9">
              <a:extLst>
                <a:ext uri="{FF2B5EF4-FFF2-40B4-BE49-F238E27FC236}"/>
              </a:extLst>
            </p:cNvPr>
            <p:cNvSpPr/>
            <p:nvPr/>
          </p:nvSpPr>
          <p:spPr>
            <a:xfrm>
              <a:off x="1641191" y="3575050"/>
              <a:ext cx="1754483" cy="623888"/>
            </a:xfrm>
            <a:prstGeom prst="roundRect">
              <a:avLst>
                <a:gd name="adj" fmla="val 567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95000"/>
                    </a:schemeClr>
                  </a:solidFill>
                </a:rPr>
                <a:t>Behavior change (Uganda)</a:t>
              </a:r>
            </a:p>
          </p:txBody>
        </p:sp>
        <p:sp>
          <p:nvSpPr>
            <p:cNvPr id="12" name="Rounded Rectangle 11">
              <a:extLst>
                <a:ext uri="{FF2B5EF4-FFF2-40B4-BE49-F238E27FC236}"/>
              </a:extLst>
            </p:cNvPr>
            <p:cNvSpPr/>
            <p:nvPr/>
          </p:nvSpPr>
          <p:spPr>
            <a:xfrm>
              <a:off x="1527820" y="4729163"/>
              <a:ext cx="1635582" cy="623887"/>
            </a:xfrm>
            <a:prstGeom prst="roundRect">
              <a:avLst>
                <a:gd name="adj" fmla="val 567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95000"/>
                    </a:schemeClr>
                  </a:solidFill>
                </a:rPr>
                <a:t>100% Condom use (Thailand)</a:t>
              </a:r>
            </a:p>
          </p:txBody>
        </p:sp>
        <p:sp>
          <p:nvSpPr>
            <p:cNvPr id="13" name="Rounded Rectangle 12">
              <a:extLst>
                <a:ext uri="{FF2B5EF4-FFF2-40B4-BE49-F238E27FC236}"/>
              </a:extLst>
            </p:cNvPr>
            <p:cNvSpPr/>
            <p:nvPr/>
          </p:nvSpPr>
          <p:spPr>
            <a:xfrm>
              <a:off x="3997093" y="1797050"/>
              <a:ext cx="1765544" cy="623888"/>
            </a:xfrm>
            <a:prstGeom prst="roundRect">
              <a:avLst>
                <a:gd name="adj" fmla="val 56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STI Treatment</a:t>
              </a:r>
            </a:p>
          </p:txBody>
        </p:sp>
        <p:sp>
          <p:nvSpPr>
            <p:cNvPr id="13321" name="Shape 549"/>
            <p:cNvSpPr txBox="1">
              <a:spLocks noChangeArrowheads="1"/>
            </p:cNvSpPr>
            <p:nvPr/>
          </p:nvSpPr>
          <p:spPr bwMode="auto">
            <a:xfrm>
              <a:off x="4023362" y="2392363"/>
              <a:ext cx="215266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SzPct val="25000"/>
                <a:defRPr/>
              </a:pPr>
              <a:r>
                <a:rPr lang="en-ZA" altLang="en-US" sz="1400" b="1" dirty="0" err="1" smtClean="0">
                  <a:solidFill>
                    <a:srgbClr val="595959"/>
                  </a:solidFill>
                  <a:latin typeface="+mn-lt"/>
                  <a:cs typeface="Calibri" panose="020F0502020204030204" pitchFamily="34" charset="0"/>
                  <a:sym typeface="Calibri" panose="020F0502020204030204" pitchFamily="34" charset="0"/>
                </a:rPr>
                <a:t>Grosskurth</a:t>
              </a:r>
              <a:r>
                <a:rPr lang="en-ZA" altLang="en-US" sz="1400" b="1" dirty="0" smtClean="0">
                  <a:solidFill>
                    <a:srgbClr val="595959"/>
                  </a:solidFill>
                  <a:latin typeface="+mn-lt"/>
                  <a:cs typeface="Calibri" panose="020F0502020204030204" pitchFamily="34" charset="0"/>
                  <a:sym typeface="Calibri" panose="020F0502020204030204" pitchFamily="34" charset="0"/>
                </a:rPr>
                <a:t>, Lancet 2000,</a:t>
              </a:r>
            </a:p>
            <a:p>
              <a:pPr>
                <a:buSzPct val="25000"/>
                <a:defRPr/>
              </a:pPr>
              <a:r>
                <a:rPr lang="en-ZA" altLang="en-US" sz="1400" dirty="0" smtClean="0">
                  <a:solidFill>
                    <a:srgbClr val="595959"/>
                  </a:solidFill>
                  <a:latin typeface="+mn-lt"/>
                  <a:cs typeface="Calibri" panose="020F0502020204030204" pitchFamily="34" charset="0"/>
                  <a:sym typeface="Calibri" panose="020F0502020204030204" pitchFamily="34" charset="0"/>
                </a:rPr>
                <a:t>(likely to work mainly in HIV epidemics /sub-populations with high bacterial STIs)</a:t>
              </a:r>
            </a:p>
          </p:txBody>
        </p:sp>
        <p:cxnSp>
          <p:nvCxnSpPr>
            <p:cNvPr id="16" name="Straight Connector 15">
              <a:extLst>
                <a:ext uri="{FF2B5EF4-FFF2-40B4-BE49-F238E27FC236}"/>
              </a:extLst>
            </p:cNvPr>
            <p:cNvCxnSpPr>
              <a:cxnSpLocks/>
            </p:cNvCxnSpPr>
            <p:nvPr/>
          </p:nvCxnSpPr>
          <p:spPr>
            <a:xfrm>
              <a:off x="3126073" y="5022850"/>
              <a:ext cx="1382" cy="10890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extLst>
            </p:cNvPr>
            <p:cNvCxnSpPr>
              <a:cxnSpLocks/>
            </p:cNvCxnSpPr>
            <p:nvPr/>
          </p:nvCxnSpPr>
          <p:spPr>
            <a:xfrm flipH="1">
              <a:off x="3334841" y="3905250"/>
              <a:ext cx="42860" cy="22066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extLst>
            </p:cNvPr>
            <p:cNvCxnSpPr/>
            <p:nvPr/>
          </p:nvCxnSpPr>
          <p:spPr>
            <a:xfrm>
              <a:off x="3728874" y="1360488"/>
              <a:ext cx="11061" cy="47815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extLst>
            </p:cNvPr>
            <p:cNvSpPr/>
            <p:nvPr/>
          </p:nvSpPr>
          <p:spPr>
            <a:xfrm>
              <a:off x="3728874" y="736600"/>
              <a:ext cx="1645260" cy="623888"/>
            </a:xfrm>
            <a:prstGeom prst="roundRect">
              <a:avLst>
                <a:gd name="adj" fmla="val 567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95000"/>
                    </a:schemeClr>
                  </a:solidFill>
                </a:rPr>
                <a:t>Male &amp; female condoms</a:t>
              </a:r>
            </a:p>
          </p:txBody>
        </p:sp>
        <p:sp>
          <p:nvSpPr>
            <p:cNvPr id="22" name="Rounded Rectangle 21">
              <a:extLst>
                <a:ext uri="{FF2B5EF4-FFF2-40B4-BE49-F238E27FC236}"/>
              </a:extLst>
            </p:cNvPr>
            <p:cNvSpPr/>
            <p:nvPr/>
          </p:nvSpPr>
          <p:spPr>
            <a:xfrm>
              <a:off x="6430420" y="736600"/>
              <a:ext cx="2169255" cy="623888"/>
            </a:xfrm>
            <a:prstGeom prst="roundRect">
              <a:avLst>
                <a:gd name="adj" fmla="val 567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95000"/>
                    </a:schemeClr>
                  </a:solidFill>
                </a:rPr>
                <a:t>Male circumcision</a:t>
              </a:r>
            </a:p>
          </p:txBody>
        </p:sp>
        <p:sp>
          <p:nvSpPr>
            <p:cNvPr id="13327" name="Shape 555"/>
            <p:cNvSpPr txBox="1">
              <a:spLocks noChangeArrowheads="1"/>
            </p:cNvSpPr>
            <p:nvPr/>
          </p:nvSpPr>
          <p:spPr bwMode="auto">
            <a:xfrm>
              <a:off x="6500930" y="1379538"/>
              <a:ext cx="229645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buSzPct val="25000"/>
                <a:defRPr/>
              </a:pPr>
              <a:r>
                <a:rPr lang="en-ZA" altLang="en-US" sz="1400" b="1" dirty="0" err="1" smtClean="0">
                  <a:solidFill>
                    <a:srgbClr val="595959"/>
                  </a:solidFill>
                  <a:latin typeface="+mn-lt"/>
                  <a:cs typeface="Calibri" panose="020F0502020204030204" pitchFamily="34" charset="0"/>
                  <a:sym typeface="Calibri" panose="020F0502020204030204" pitchFamily="34" charset="0"/>
                </a:rPr>
                <a:t>Auvert</a:t>
              </a:r>
              <a:r>
                <a:rPr lang="en-ZA" altLang="en-US" sz="1400" b="1" dirty="0" smtClean="0">
                  <a:solidFill>
                    <a:srgbClr val="595959"/>
                  </a:solidFill>
                  <a:latin typeface="+mn-lt"/>
                  <a:cs typeface="Calibri" panose="020F0502020204030204" pitchFamily="34" charset="0"/>
                  <a:sym typeface="Calibri" panose="020F0502020204030204" pitchFamily="34" charset="0"/>
                </a:rPr>
                <a:t>, </a:t>
              </a:r>
              <a:r>
                <a:rPr lang="en-ZA" altLang="en-US" sz="1400" b="1" dirty="0" err="1" smtClean="0">
                  <a:solidFill>
                    <a:srgbClr val="595959"/>
                  </a:solidFill>
                  <a:latin typeface="+mn-lt"/>
                  <a:cs typeface="Calibri" panose="020F0502020204030204" pitchFamily="34" charset="0"/>
                  <a:sym typeface="Calibri" panose="020F0502020204030204" pitchFamily="34" charset="0"/>
                </a:rPr>
                <a:t>PloS</a:t>
              </a:r>
              <a:r>
                <a:rPr lang="en-ZA" altLang="en-US" sz="1400" b="1" dirty="0" smtClean="0">
                  <a:solidFill>
                    <a:srgbClr val="595959"/>
                  </a:solidFill>
                  <a:latin typeface="+mn-lt"/>
                  <a:cs typeface="Calibri" panose="020F0502020204030204" pitchFamily="34" charset="0"/>
                  <a:sym typeface="Calibri" panose="020F0502020204030204" pitchFamily="34" charset="0"/>
                </a:rPr>
                <a:t> Med 2005;  Bailey, Lancet 2007; </a:t>
              </a:r>
              <a:r>
                <a:rPr lang="en-ZA" altLang="en-US" sz="1400" b="1" dirty="0" err="1" smtClean="0">
                  <a:solidFill>
                    <a:srgbClr val="595959"/>
                  </a:solidFill>
                  <a:latin typeface="+mn-lt"/>
                  <a:cs typeface="Calibri" panose="020F0502020204030204" pitchFamily="34" charset="0"/>
                  <a:sym typeface="Calibri" panose="020F0502020204030204" pitchFamily="34" charset="0"/>
                </a:rPr>
                <a:t>Gray</a:t>
              </a:r>
              <a:r>
                <a:rPr lang="en-ZA" altLang="en-US" sz="1400" b="1" dirty="0" smtClean="0">
                  <a:solidFill>
                    <a:srgbClr val="595959"/>
                  </a:solidFill>
                  <a:latin typeface="+mn-lt"/>
                  <a:cs typeface="Calibri" panose="020F0502020204030204" pitchFamily="34" charset="0"/>
                  <a:sym typeface="Calibri" panose="020F0502020204030204" pitchFamily="34" charset="0"/>
                </a:rPr>
                <a:t>, Lancet 2007</a:t>
              </a:r>
            </a:p>
          </p:txBody>
        </p:sp>
        <p:sp>
          <p:nvSpPr>
            <p:cNvPr id="13328" name="Rectangle 24"/>
            <p:cNvSpPr>
              <a:spLocks noChangeArrowheads="1"/>
            </p:cNvSpPr>
            <p:nvPr/>
          </p:nvSpPr>
          <p:spPr bwMode="auto">
            <a:xfrm>
              <a:off x="4315085" y="4008438"/>
              <a:ext cx="213607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SzPct val="25000"/>
                <a:defRPr/>
              </a:pPr>
              <a:r>
                <a:rPr lang="en-ZA" altLang="en-US" sz="1400" b="1" dirty="0" smtClean="0">
                  <a:solidFill>
                    <a:srgbClr val="595959"/>
                  </a:solidFill>
                  <a:latin typeface="+mn-lt"/>
                  <a:cs typeface="Calibri" panose="020F0502020204030204" pitchFamily="34" charset="0"/>
                  <a:sym typeface="Calibri" panose="020F0502020204030204" pitchFamily="34" charset="0"/>
                </a:rPr>
                <a:t>Coates, Lancet 2000</a:t>
              </a:r>
            </a:p>
            <a:p>
              <a:pPr>
                <a:buSzPct val="25000"/>
                <a:defRPr/>
              </a:pPr>
              <a:r>
                <a:rPr lang="en-ZA" altLang="en-US" sz="1400" b="1" dirty="0" smtClean="0">
                  <a:solidFill>
                    <a:srgbClr val="595959"/>
                  </a:solidFill>
                  <a:latin typeface="+mn-lt"/>
                  <a:cs typeface="Calibri" panose="020F0502020204030204" pitchFamily="34" charset="0"/>
                  <a:sym typeface="Calibri" panose="020F0502020204030204" pitchFamily="34" charset="0"/>
                </a:rPr>
                <a:t>Sweat, Lancet 2011</a:t>
              </a:r>
            </a:p>
            <a:p>
              <a:pPr>
                <a:buSzPct val="25000"/>
                <a:defRPr/>
              </a:pPr>
              <a:r>
                <a:rPr lang="en-ZA" altLang="en-US" sz="1400" dirty="0" smtClean="0">
                  <a:solidFill>
                    <a:srgbClr val="595959"/>
                  </a:solidFill>
                  <a:latin typeface="+mn-lt"/>
                  <a:cs typeface="Calibri" panose="020F0502020204030204" pitchFamily="34" charset="0"/>
                  <a:sym typeface="Calibri" panose="020F0502020204030204" pitchFamily="34" charset="0"/>
                </a:rPr>
                <a:t>(effects mostly for persons who test HIV positive and couples)</a:t>
              </a:r>
            </a:p>
          </p:txBody>
        </p:sp>
        <p:sp>
          <p:nvSpPr>
            <p:cNvPr id="26" name="Rounded Rectangle 25">
              <a:extLst>
                <a:ext uri="{FF2B5EF4-FFF2-40B4-BE49-F238E27FC236}"/>
              </a:extLst>
            </p:cNvPr>
            <p:cNvSpPr/>
            <p:nvPr/>
          </p:nvSpPr>
          <p:spPr>
            <a:xfrm>
              <a:off x="4254252" y="3394075"/>
              <a:ext cx="1713006" cy="623888"/>
            </a:xfrm>
            <a:prstGeom prst="roundRect">
              <a:avLst>
                <a:gd name="adj" fmla="val 56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95000"/>
                    </a:schemeClr>
                  </a:solidFill>
                </a:rPr>
                <a:t>HIV testing &amp; counselling</a:t>
              </a:r>
            </a:p>
          </p:txBody>
        </p:sp>
        <p:cxnSp>
          <p:nvCxnSpPr>
            <p:cNvPr id="27" name="Straight Connector 26">
              <a:extLst>
                <a:ext uri="{FF2B5EF4-FFF2-40B4-BE49-F238E27FC236}"/>
              </a:extLst>
            </p:cNvPr>
            <p:cNvCxnSpPr/>
            <p:nvPr/>
          </p:nvCxnSpPr>
          <p:spPr>
            <a:xfrm>
              <a:off x="4002624" y="2312988"/>
              <a:ext cx="23503" cy="38242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extLst>
            </p:cNvPr>
            <p:cNvCxnSpPr/>
            <p:nvPr/>
          </p:nvCxnSpPr>
          <p:spPr>
            <a:xfrm>
              <a:off x="4287433" y="3908425"/>
              <a:ext cx="8295" cy="22288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extLst>
            </p:cNvPr>
            <p:cNvCxnSpPr/>
            <p:nvPr/>
          </p:nvCxnSpPr>
          <p:spPr>
            <a:xfrm>
              <a:off x="6430420" y="1292225"/>
              <a:ext cx="4147" cy="47942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extLst>
            </p:cNvPr>
            <p:cNvSpPr/>
            <p:nvPr/>
          </p:nvSpPr>
          <p:spPr>
            <a:xfrm>
              <a:off x="4649667" y="5013325"/>
              <a:ext cx="1630052" cy="623888"/>
            </a:xfrm>
            <a:prstGeom prst="roundRect">
              <a:avLst>
                <a:gd name="adj" fmla="val 567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95000"/>
                    </a:schemeClr>
                  </a:solidFill>
                </a:rPr>
                <a:t>Post-exposure prophylaxis</a:t>
              </a:r>
            </a:p>
          </p:txBody>
        </p:sp>
        <p:sp>
          <p:nvSpPr>
            <p:cNvPr id="56" name="Rectangle 55">
              <a:extLst>
                <a:ext uri="{FF2B5EF4-FFF2-40B4-BE49-F238E27FC236}"/>
              </a:extLst>
            </p:cNvPr>
            <p:cNvSpPr/>
            <p:nvPr/>
          </p:nvSpPr>
          <p:spPr>
            <a:xfrm>
              <a:off x="6644718" y="2806700"/>
              <a:ext cx="2415353" cy="523875"/>
            </a:xfrm>
            <a:prstGeom prst="rect">
              <a:avLst/>
            </a:prstGeom>
          </p:spPr>
          <p:txBody>
            <a:bodyPr>
              <a:spAutoFit/>
            </a:bodyPr>
            <a:lstStyle/>
            <a:p>
              <a:pPr>
                <a:buSzPct val="25000"/>
                <a:defRPr/>
              </a:pPr>
              <a:r>
                <a:rPr lang="en-ZA" sz="1400" b="1" dirty="0">
                  <a:solidFill>
                    <a:srgbClr val="595959"/>
                  </a:solidFill>
                  <a:latin typeface="+mn-lt"/>
                  <a:ea typeface="Calibri"/>
                  <a:cs typeface="Calibri"/>
                  <a:sym typeface="Calibri"/>
                </a:rPr>
                <a:t>Cohen, NEJM, 2011; Donnell, Lancet 2010; </a:t>
              </a:r>
              <a:r>
                <a:rPr lang="en-ZA" sz="1400" b="1" dirty="0" err="1">
                  <a:solidFill>
                    <a:srgbClr val="595959"/>
                  </a:solidFill>
                  <a:latin typeface="+mn-lt"/>
                  <a:ea typeface="Calibri"/>
                  <a:cs typeface="Calibri"/>
                  <a:sym typeface="Calibri"/>
                </a:rPr>
                <a:t>Tanser</a:t>
              </a:r>
              <a:r>
                <a:rPr lang="en-ZA" sz="1400" b="1" dirty="0">
                  <a:solidFill>
                    <a:srgbClr val="595959"/>
                  </a:solidFill>
                  <a:latin typeface="+mn-lt"/>
                  <a:ea typeface="Calibri"/>
                  <a:cs typeface="Calibri"/>
                  <a:sym typeface="Calibri"/>
                </a:rPr>
                <a:t>, Science 2013</a:t>
              </a:r>
            </a:p>
          </p:txBody>
        </p:sp>
        <p:sp>
          <p:nvSpPr>
            <p:cNvPr id="57" name="Rounded Rectangle 56">
              <a:extLst>
                <a:ext uri="{FF2B5EF4-FFF2-40B4-BE49-F238E27FC236}"/>
              </a:extLst>
            </p:cNvPr>
            <p:cNvSpPr/>
            <p:nvPr/>
          </p:nvSpPr>
          <p:spPr>
            <a:xfrm>
              <a:off x="6683430" y="2116138"/>
              <a:ext cx="1916245" cy="623887"/>
            </a:xfrm>
            <a:prstGeom prst="roundRect">
              <a:avLst>
                <a:gd name="adj" fmla="val 567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95000"/>
                    </a:schemeClr>
                  </a:solidFill>
                </a:rPr>
                <a:t>Treatment as prevention</a:t>
              </a:r>
            </a:p>
          </p:txBody>
        </p:sp>
        <p:cxnSp>
          <p:nvCxnSpPr>
            <p:cNvPr id="58" name="Straight Connector 57">
              <a:extLst>
                <a:ext uri="{FF2B5EF4-FFF2-40B4-BE49-F238E27FC236}"/>
              </a:extLst>
            </p:cNvPr>
            <p:cNvCxnSpPr>
              <a:cxnSpLocks/>
            </p:cNvCxnSpPr>
            <p:nvPr/>
          </p:nvCxnSpPr>
          <p:spPr>
            <a:xfrm>
              <a:off x="6629510" y="2667000"/>
              <a:ext cx="0" cy="34480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extLst>
            </p:cNvPr>
            <p:cNvSpPr/>
            <p:nvPr/>
          </p:nvSpPr>
          <p:spPr>
            <a:xfrm>
              <a:off x="6831365" y="3625850"/>
              <a:ext cx="1768309" cy="811213"/>
            </a:xfrm>
            <a:prstGeom prst="roundRect">
              <a:avLst>
                <a:gd name="adj" fmla="val 567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lumMod val="95000"/>
                    </a:schemeClr>
                  </a:solidFill>
                </a:rPr>
                <a:t>Oral </a:t>
              </a:r>
              <a:br>
                <a:rPr lang="en-US" b="1" dirty="0">
                  <a:solidFill>
                    <a:schemeClr val="bg1">
                      <a:lumMod val="95000"/>
                    </a:schemeClr>
                  </a:solidFill>
                </a:rPr>
              </a:br>
              <a:r>
                <a:rPr lang="en-US" b="1" dirty="0">
                  <a:solidFill>
                    <a:schemeClr val="bg1">
                      <a:lumMod val="95000"/>
                    </a:schemeClr>
                  </a:solidFill>
                </a:rPr>
                <a:t>pre-exposure prophylaxis</a:t>
              </a:r>
            </a:p>
          </p:txBody>
        </p:sp>
        <p:sp>
          <p:nvSpPr>
            <p:cNvPr id="61" name="Rectangle 60">
              <a:extLst>
                <a:ext uri="{FF2B5EF4-FFF2-40B4-BE49-F238E27FC236}"/>
              </a:extLst>
            </p:cNvPr>
            <p:cNvSpPr/>
            <p:nvPr/>
          </p:nvSpPr>
          <p:spPr>
            <a:xfrm>
              <a:off x="6879755" y="4441825"/>
              <a:ext cx="2151282" cy="1169988"/>
            </a:xfrm>
            <a:prstGeom prst="rect">
              <a:avLst/>
            </a:prstGeom>
          </p:spPr>
          <p:txBody>
            <a:bodyPr>
              <a:spAutoFit/>
            </a:bodyPr>
            <a:lstStyle/>
            <a:p>
              <a:pPr>
                <a:defRPr/>
              </a:pPr>
              <a:r>
                <a:rPr lang="en-US" sz="1400" b="1" dirty="0">
                  <a:solidFill>
                    <a:schemeClr val="tx1">
                      <a:lumMod val="65000"/>
                      <a:lumOff val="35000"/>
                    </a:schemeClr>
                  </a:solidFill>
                  <a:latin typeface="+mn-lt"/>
                </a:rPr>
                <a:t>Grant, NEJM 2010 (MSM)</a:t>
              </a:r>
            </a:p>
            <a:p>
              <a:pPr>
                <a:defRPr/>
              </a:pPr>
              <a:r>
                <a:rPr lang="en-US" sz="1400" b="1" dirty="0" err="1">
                  <a:solidFill>
                    <a:schemeClr val="tx1">
                      <a:lumMod val="65000"/>
                      <a:lumOff val="35000"/>
                    </a:schemeClr>
                  </a:solidFill>
                  <a:latin typeface="+mn-lt"/>
                  <a:cs typeface="Calibri"/>
                </a:rPr>
                <a:t>Baeten</a:t>
              </a:r>
              <a:r>
                <a:rPr lang="en-US" sz="1400" b="1" dirty="0">
                  <a:solidFill>
                    <a:schemeClr val="tx1">
                      <a:lumMod val="65000"/>
                      <a:lumOff val="35000"/>
                    </a:schemeClr>
                  </a:solidFill>
                  <a:latin typeface="+mn-lt"/>
                </a:rPr>
                <a:t>, </a:t>
              </a:r>
              <a:r>
                <a:rPr lang="en-US" sz="1400" b="1" dirty="0">
                  <a:solidFill>
                    <a:schemeClr val="tx1">
                      <a:lumMod val="65000"/>
                      <a:lumOff val="35000"/>
                    </a:schemeClr>
                  </a:solidFill>
                  <a:latin typeface="+mn-lt"/>
                  <a:cs typeface="Calibri"/>
                </a:rPr>
                <a:t>NEJM</a:t>
              </a:r>
              <a:r>
                <a:rPr lang="en-US" sz="1400" b="1" dirty="0">
                  <a:solidFill>
                    <a:schemeClr val="tx1">
                      <a:lumMod val="65000"/>
                      <a:lumOff val="35000"/>
                    </a:schemeClr>
                  </a:solidFill>
                  <a:latin typeface="+mn-lt"/>
                </a:rPr>
                <a:t> 2012 (Couples)</a:t>
              </a:r>
            </a:p>
            <a:p>
              <a:pPr>
                <a:defRPr/>
              </a:pPr>
              <a:r>
                <a:rPr lang="en-US" sz="1400" b="1" dirty="0">
                  <a:solidFill>
                    <a:schemeClr val="tx1">
                      <a:lumMod val="65000"/>
                      <a:lumOff val="35000"/>
                    </a:schemeClr>
                  </a:solidFill>
                  <a:latin typeface="+mn-lt"/>
                </a:rPr>
                <a:t>Paxton, NEJM 2012 (</a:t>
              </a:r>
              <a:r>
                <a:rPr lang="en-US" sz="1400" b="1" dirty="0" err="1">
                  <a:solidFill>
                    <a:schemeClr val="tx1">
                      <a:lumMod val="65000"/>
                      <a:lumOff val="35000"/>
                    </a:schemeClr>
                  </a:solidFill>
                  <a:latin typeface="+mn-lt"/>
                </a:rPr>
                <a:t>Heterosex</a:t>
              </a:r>
              <a:r>
                <a:rPr lang="en-US" sz="1400" b="1" dirty="0">
                  <a:solidFill>
                    <a:schemeClr val="tx1">
                      <a:lumMod val="65000"/>
                      <a:lumOff val="35000"/>
                    </a:schemeClr>
                  </a:solidFill>
                  <a:latin typeface="+mn-lt"/>
                </a:rPr>
                <a:t>.); </a:t>
              </a:r>
              <a:r>
                <a:rPr lang="en-US" sz="1400" b="1" dirty="0" err="1">
                  <a:solidFill>
                    <a:schemeClr val="tx1">
                      <a:lumMod val="65000"/>
                      <a:lumOff val="35000"/>
                    </a:schemeClr>
                  </a:solidFill>
                  <a:latin typeface="+mn-lt"/>
                </a:rPr>
                <a:t>Choopanya</a:t>
              </a:r>
              <a:r>
                <a:rPr lang="en-US" sz="1400" b="1" dirty="0">
                  <a:solidFill>
                    <a:schemeClr val="tx1">
                      <a:lumMod val="65000"/>
                      <a:lumOff val="35000"/>
                    </a:schemeClr>
                  </a:solidFill>
                  <a:latin typeface="+mn-lt"/>
                </a:rPr>
                <a:t>, Lancet 2013 (PWID)</a:t>
              </a:r>
            </a:p>
          </p:txBody>
        </p:sp>
        <p:cxnSp>
          <p:nvCxnSpPr>
            <p:cNvPr id="62" name="Straight Connector 61">
              <a:extLst>
                <a:ext uri="{FF2B5EF4-FFF2-40B4-BE49-F238E27FC236}"/>
              </a:extLst>
            </p:cNvPr>
            <p:cNvCxnSpPr>
              <a:cxnSpLocks/>
            </p:cNvCxnSpPr>
            <p:nvPr/>
          </p:nvCxnSpPr>
          <p:spPr>
            <a:xfrm flipH="1">
              <a:off x="6847956" y="4189413"/>
              <a:ext cx="9678" cy="191611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342" name="TextBox 66"/>
            <p:cNvSpPr txBox="1">
              <a:spLocks noChangeArrowheads="1"/>
            </p:cNvSpPr>
            <p:nvPr/>
          </p:nvSpPr>
          <p:spPr bwMode="auto">
            <a:xfrm>
              <a:off x="9191415" y="1639888"/>
              <a:ext cx="18692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altLang="en-US" b="1" dirty="0" smtClean="0">
                  <a:latin typeface="+mn-lt"/>
                </a:rPr>
                <a:t/>
              </a:r>
              <a:br>
                <a:rPr lang="en-US" altLang="en-US" b="1" dirty="0" smtClean="0">
                  <a:latin typeface="+mn-lt"/>
                </a:rPr>
              </a:br>
              <a:r>
                <a:rPr lang="en-US" altLang="en-US" b="1" dirty="0" smtClean="0">
                  <a:latin typeface="+mn-lt"/>
                </a:rPr>
                <a:t>Ongoing research</a:t>
              </a:r>
            </a:p>
          </p:txBody>
        </p:sp>
        <p:sp>
          <p:nvSpPr>
            <p:cNvPr id="68" name="Rounded Rectangle 67">
              <a:extLst>
                <a:ext uri="{FF2B5EF4-FFF2-40B4-BE49-F238E27FC236}"/>
              </a:extLst>
            </p:cNvPr>
            <p:cNvSpPr/>
            <p:nvPr/>
          </p:nvSpPr>
          <p:spPr>
            <a:xfrm>
              <a:off x="9347646" y="2420938"/>
              <a:ext cx="1823612" cy="2624137"/>
            </a:xfrm>
            <a:prstGeom prst="roundRect">
              <a:avLst>
                <a:gd name="adj" fmla="val 567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Vaccines</a:t>
              </a:r>
            </a:p>
            <a:p>
              <a:pPr algn="ctr">
                <a:defRPr/>
              </a:pPr>
              <a:endParaRPr lang="en-US" sz="2000" b="1" dirty="0">
                <a:solidFill>
                  <a:schemeClr val="tx1"/>
                </a:solidFill>
              </a:endParaRPr>
            </a:p>
            <a:p>
              <a:pPr algn="ctr">
                <a:defRPr/>
              </a:pPr>
              <a:r>
                <a:rPr lang="en-US" sz="2000" b="1" dirty="0">
                  <a:solidFill>
                    <a:schemeClr val="tx1"/>
                  </a:solidFill>
                </a:rPr>
                <a:t>Vaginal ring</a:t>
              </a:r>
            </a:p>
            <a:p>
              <a:pPr algn="ctr">
                <a:defRPr/>
              </a:pPr>
              <a:endParaRPr lang="en-US" sz="2000" b="1" dirty="0">
                <a:solidFill>
                  <a:schemeClr val="tx1"/>
                </a:solidFill>
              </a:endParaRPr>
            </a:p>
            <a:p>
              <a:pPr algn="ctr">
                <a:defRPr/>
              </a:pPr>
              <a:r>
                <a:rPr lang="en-US" sz="2000" b="1" dirty="0">
                  <a:solidFill>
                    <a:schemeClr val="tx1"/>
                  </a:solidFill>
                </a:rPr>
                <a:t>Antibodies</a:t>
              </a:r>
            </a:p>
            <a:p>
              <a:pPr algn="ctr">
                <a:defRPr/>
              </a:pPr>
              <a:endParaRPr lang="en-US" sz="2000" b="1" dirty="0">
                <a:solidFill>
                  <a:schemeClr val="tx1"/>
                </a:solidFill>
              </a:endParaRPr>
            </a:p>
            <a:p>
              <a:pPr algn="ctr">
                <a:defRPr/>
              </a:pPr>
              <a:r>
                <a:rPr lang="en-US" sz="2000" b="1" dirty="0">
                  <a:solidFill>
                    <a:schemeClr val="tx1"/>
                  </a:solidFill>
                </a:rPr>
                <a:t>Long-acting</a:t>
              </a:r>
            </a:p>
            <a:p>
              <a:pPr algn="ctr">
                <a:defRPr/>
              </a:pPr>
              <a:r>
                <a:rPr lang="en-US" sz="2000" b="1" dirty="0">
                  <a:solidFill>
                    <a:schemeClr val="tx1"/>
                  </a:solidFill>
                </a:rPr>
                <a:t>Injectable ARVs</a:t>
              </a:r>
            </a:p>
          </p:txBody>
        </p:sp>
        <p:sp>
          <p:nvSpPr>
            <p:cNvPr id="13345" name="Shape 555"/>
            <p:cNvSpPr txBox="1">
              <a:spLocks noChangeArrowheads="1"/>
            </p:cNvSpPr>
            <p:nvPr/>
          </p:nvSpPr>
          <p:spPr bwMode="auto">
            <a:xfrm>
              <a:off x="3817359" y="1333500"/>
              <a:ext cx="227433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SzPct val="25000"/>
                <a:defRPr/>
              </a:pPr>
              <a:r>
                <a:rPr lang="en-ZA" altLang="en-US" sz="1400" b="1" dirty="0" smtClean="0">
                  <a:solidFill>
                    <a:srgbClr val="595959"/>
                  </a:solidFill>
                  <a:latin typeface="+mn-lt"/>
                  <a:cs typeface="Calibri" panose="020F0502020204030204" pitchFamily="34" charset="0"/>
                  <a:sym typeface="Calibri" panose="020F0502020204030204" pitchFamily="34" charset="0"/>
                </a:rPr>
                <a:t>Carey, 1992</a:t>
              </a:r>
            </a:p>
            <a:p>
              <a:pPr>
                <a:buSzPct val="25000"/>
                <a:defRPr/>
              </a:pPr>
              <a:r>
                <a:rPr lang="en-ZA" altLang="en-US" sz="1400" b="1" dirty="0" smtClean="0">
                  <a:solidFill>
                    <a:srgbClr val="595959"/>
                  </a:solidFill>
                  <a:latin typeface="+mn-lt"/>
                  <a:cs typeface="Calibri" panose="020F0502020204030204" pitchFamily="34" charset="0"/>
                  <a:sym typeface="Calibri" panose="020F0502020204030204" pitchFamily="34" charset="0"/>
                </a:rPr>
                <a:t>Weller, Cochrane DBS 2002</a:t>
              </a:r>
            </a:p>
          </p:txBody>
        </p:sp>
        <p:sp>
          <p:nvSpPr>
            <p:cNvPr id="13346" name="Shape 555"/>
            <p:cNvSpPr txBox="1">
              <a:spLocks noChangeArrowheads="1"/>
            </p:cNvSpPr>
            <p:nvPr/>
          </p:nvSpPr>
          <p:spPr bwMode="auto">
            <a:xfrm>
              <a:off x="1508464" y="5343525"/>
              <a:ext cx="1648026"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buSzPct val="25000"/>
                <a:defRPr/>
              </a:pPr>
              <a:r>
                <a:rPr lang="en-ZA" altLang="en-US" sz="1400" b="1" dirty="0" err="1" smtClean="0">
                  <a:solidFill>
                    <a:srgbClr val="595959"/>
                  </a:solidFill>
                  <a:latin typeface="+mn-lt"/>
                  <a:cs typeface="Calibri" panose="020F0502020204030204" pitchFamily="34" charset="0"/>
                  <a:sym typeface="Calibri" panose="020F0502020204030204" pitchFamily="34" charset="0"/>
                </a:rPr>
                <a:t>Hanenberg</a:t>
              </a:r>
              <a:r>
                <a:rPr lang="en-ZA" altLang="en-US" sz="1400" b="1" dirty="0" smtClean="0">
                  <a:solidFill>
                    <a:srgbClr val="595959"/>
                  </a:solidFill>
                  <a:latin typeface="+mn-lt"/>
                  <a:cs typeface="Calibri" panose="020F0502020204030204" pitchFamily="34" charset="0"/>
                  <a:sym typeface="Calibri" panose="020F0502020204030204" pitchFamily="34" charset="0"/>
                </a:rPr>
                <a:t>, Lancet 1994</a:t>
              </a:r>
            </a:p>
          </p:txBody>
        </p:sp>
        <p:sp>
          <p:nvSpPr>
            <p:cNvPr id="13347" name="Shape 555"/>
            <p:cNvSpPr txBox="1">
              <a:spLocks noChangeArrowheads="1"/>
            </p:cNvSpPr>
            <p:nvPr/>
          </p:nvSpPr>
          <p:spPr bwMode="auto">
            <a:xfrm>
              <a:off x="1704789" y="4249738"/>
              <a:ext cx="169503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buSzPct val="25000"/>
                <a:defRPr/>
              </a:pPr>
              <a:r>
                <a:rPr lang="en-ZA" altLang="en-US" sz="1400" b="1" smtClean="0">
                  <a:solidFill>
                    <a:srgbClr val="595959"/>
                  </a:solidFill>
                  <a:latin typeface="+mn-lt"/>
                  <a:cs typeface="Calibri" panose="020F0502020204030204" pitchFamily="34" charset="0"/>
                  <a:sym typeface="Calibri" panose="020F0502020204030204" pitchFamily="34" charset="0"/>
                </a:rPr>
                <a:t>Stoneburner, Science 2004</a:t>
              </a:r>
            </a:p>
          </p:txBody>
        </p:sp>
        <p:cxnSp>
          <p:nvCxnSpPr>
            <p:cNvPr id="37" name="Straight Connector 36">
              <a:extLst>
                <a:ext uri="{FF2B5EF4-FFF2-40B4-BE49-F238E27FC236}"/>
              </a:extLst>
            </p:cNvPr>
            <p:cNvCxnSpPr>
              <a:cxnSpLocks/>
            </p:cNvCxnSpPr>
            <p:nvPr/>
          </p:nvCxnSpPr>
          <p:spPr>
            <a:xfrm>
              <a:off x="3539462" y="1682750"/>
              <a:ext cx="23504" cy="444341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Rounded Rectangle 19">
              <a:extLst>
                <a:ext uri="{FF2B5EF4-FFF2-40B4-BE49-F238E27FC236}"/>
              </a:extLst>
            </p:cNvPr>
            <p:cNvSpPr/>
            <p:nvPr/>
          </p:nvSpPr>
          <p:spPr>
            <a:xfrm>
              <a:off x="1690963" y="1292225"/>
              <a:ext cx="1829142" cy="623888"/>
            </a:xfrm>
            <a:prstGeom prst="roundRect">
              <a:avLst>
                <a:gd name="adj" fmla="val 567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95000"/>
                    </a:schemeClr>
                  </a:solidFill>
                </a:rPr>
                <a:t>Harm reduction</a:t>
              </a:r>
            </a:p>
          </p:txBody>
        </p:sp>
        <p:sp>
          <p:nvSpPr>
            <p:cNvPr id="40" name="Shape 549">
              <a:extLst>
                <a:ext uri="{FF2B5EF4-FFF2-40B4-BE49-F238E27FC236}"/>
              </a:extLst>
            </p:cNvPr>
            <p:cNvSpPr txBox="1"/>
            <p:nvPr/>
          </p:nvSpPr>
          <p:spPr>
            <a:xfrm>
              <a:off x="2011720" y="1947863"/>
              <a:ext cx="1554011" cy="596900"/>
            </a:xfrm>
            <a:prstGeom prst="rect">
              <a:avLst/>
            </a:prstGeom>
            <a:noFill/>
            <a:ln>
              <a:noFill/>
            </a:ln>
          </p:spPr>
          <p:txBody>
            <a:bodyPr lIns="68569" tIns="34275" rIns="68569" bIns="34275"/>
            <a:lstStyle/>
            <a:p>
              <a:pPr>
                <a:buSzPct val="25000"/>
                <a:defRPr/>
              </a:pPr>
              <a:r>
                <a:rPr lang="en-GB" sz="1400" b="1" dirty="0">
                  <a:solidFill>
                    <a:srgbClr val="595959"/>
                  </a:solidFill>
                  <a:latin typeface="+mn-lt"/>
                  <a:cs typeface="Calibri"/>
                </a:rPr>
                <a:t>Ljungberg</a:t>
              </a:r>
              <a:r>
                <a:rPr lang="en-ZA" sz="1400" b="1" dirty="0">
                  <a:solidFill>
                    <a:srgbClr val="595959"/>
                  </a:solidFill>
                  <a:latin typeface="+mn-lt"/>
                  <a:ea typeface="Calibri"/>
                  <a:cs typeface="Calibri"/>
                  <a:sym typeface="Calibri"/>
                </a:rPr>
                <a:t>, AIDS 1996</a:t>
              </a:r>
            </a:p>
            <a:p>
              <a:pPr>
                <a:buSzPct val="25000"/>
                <a:defRPr/>
              </a:pPr>
              <a:r>
                <a:rPr lang="fr-CH" sz="1400" b="1" dirty="0">
                  <a:solidFill>
                    <a:srgbClr val="595959"/>
                  </a:solidFill>
                  <a:latin typeface="+mn-lt"/>
                  <a:cs typeface="Calibri"/>
                </a:rPr>
                <a:t>Des </a:t>
              </a:r>
              <a:r>
                <a:rPr lang="fr-CH" sz="1400" b="1" dirty="0" err="1">
                  <a:solidFill>
                    <a:srgbClr val="595959"/>
                  </a:solidFill>
                  <a:latin typeface="+mn-lt"/>
                  <a:cs typeface="Calibri"/>
                </a:rPr>
                <a:t>Jarlais</a:t>
              </a:r>
              <a:r>
                <a:rPr lang="fr-CH" sz="1400" b="1" dirty="0">
                  <a:solidFill>
                    <a:srgbClr val="595959"/>
                  </a:solidFill>
                  <a:latin typeface="+mn-lt"/>
                  <a:cs typeface="Calibri"/>
                </a:rPr>
                <a:t>, Lancet 1996 Hurley, Lancet 1997</a:t>
              </a:r>
            </a:p>
            <a:p>
              <a:pPr>
                <a:buSzPct val="25000"/>
                <a:defRPr/>
              </a:pPr>
              <a:r>
                <a:rPr lang="en-GB" sz="1400" dirty="0">
                  <a:latin typeface="+mn-lt"/>
                </a:rPr>
                <a:t> </a:t>
              </a:r>
              <a:endParaRPr lang="en-ZA" sz="1400" b="1" dirty="0">
                <a:solidFill>
                  <a:srgbClr val="595959"/>
                </a:solidFill>
                <a:latin typeface="+mn-lt"/>
                <a:cs typeface="Calibri"/>
                <a:sym typeface="Calibri"/>
              </a:endParaRPr>
            </a:p>
          </p:txBody>
        </p:sp>
      </p:grpSp>
      <p:sp>
        <p:nvSpPr>
          <p:cNvPr id="41" name="TextBox 40">
            <a:extLst>
              <a:ext uri="{FF2B5EF4-FFF2-40B4-BE49-F238E27FC236}"/>
            </a:extLst>
          </p:cNvPr>
          <p:cNvSpPr txBox="1"/>
          <p:nvPr/>
        </p:nvSpPr>
        <p:spPr>
          <a:xfrm>
            <a:off x="1346200" y="203200"/>
            <a:ext cx="9144000" cy="400050"/>
          </a:xfrm>
          <a:prstGeom prst="rect">
            <a:avLst/>
          </a:prstGeom>
          <a:solidFill>
            <a:srgbClr val="C00000"/>
          </a:solidFill>
        </p:spPr>
        <p:txBody>
          <a:bodyPr>
            <a:spAutoFit/>
          </a:bodyPr>
          <a:lstStyle/>
          <a:p>
            <a:pPr algn="ctr">
              <a:defRPr/>
            </a:pPr>
            <a:r>
              <a:rPr lang="en-US" sz="2000" b="1" dirty="0">
                <a:solidFill>
                  <a:schemeClr val="bg1">
                    <a:lumMod val="95000"/>
                  </a:schemeClr>
                </a:solidFill>
              </a:rPr>
              <a:t>Preventing transmission and acquisition of HIV: A timeline</a:t>
            </a:r>
          </a:p>
        </p:txBody>
      </p:sp>
      <p:sp>
        <p:nvSpPr>
          <p:cNvPr id="42" name="TextBox 5"/>
          <p:cNvSpPr txBox="1">
            <a:spLocks noChangeArrowheads="1"/>
          </p:cNvSpPr>
          <p:nvPr/>
        </p:nvSpPr>
        <p:spPr bwMode="auto">
          <a:xfrm>
            <a:off x="3646488" y="6032500"/>
            <a:ext cx="122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altLang="en-US" sz="2000" b="1" dirty="0" smtClean="0">
                <a:latin typeface="+mn-lt"/>
              </a:rPr>
              <a:t>1990’s</a:t>
            </a:r>
          </a:p>
        </p:txBody>
      </p:sp>
      <p:sp>
        <p:nvSpPr>
          <p:cNvPr id="43" name="TextBox 5"/>
          <p:cNvSpPr txBox="1">
            <a:spLocks noChangeArrowheads="1"/>
          </p:cNvSpPr>
          <p:nvPr/>
        </p:nvSpPr>
        <p:spPr bwMode="auto">
          <a:xfrm>
            <a:off x="5918200" y="6030913"/>
            <a:ext cx="122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altLang="en-US" sz="2000" b="1" dirty="0" smtClean="0">
                <a:latin typeface="+mn-lt"/>
              </a:rPr>
              <a:t>2000’s</a:t>
            </a:r>
          </a:p>
        </p:txBody>
      </p:sp>
      <p:sp>
        <p:nvSpPr>
          <p:cNvPr id="44" name="TextBox 5"/>
          <p:cNvSpPr txBox="1">
            <a:spLocks noChangeArrowheads="1"/>
          </p:cNvSpPr>
          <p:nvPr/>
        </p:nvSpPr>
        <p:spPr bwMode="auto">
          <a:xfrm>
            <a:off x="8180388" y="6054725"/>
            <a:ext cx="122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altLang="en-US" sz="2000" b="1" dirty="0" smtClean="0">
                <a:latin typeface="+mn-lt"/>
              </a:rPr>
              <a:t>2020’s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D2DD80-1B41-4136-9761-A553B285F90B}" type="slidenum">
              <a:rPr lang="en-GB" altLang="en-US"/>
              <a:pPr>
                <a:defRPr/>
              </a:pPr>
              <a:t>6</a:t>
            </a:fld>
            <a:endParaRPr lang="en-GB" altLang="en-US" dirty="0"/>
          </a:p>
        </p:txBody>
      </p:sp>
      <p:sp>
        <p:nvSpPr>
          <p:cNvPr id="3" name="Title 1"/>
          <p:cNvSpPr txBox="1">
            <a:spLocks/>
          </p:cNvSpPr>
          <p:nvPr/>
        </p:nvSpPr>
        <p:spPr bwMode="auto">
          <a:xfrm>
            <a:off x="14288" y="-20638"/>
            <a:ext cx="7777162"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ts val="3400"/>
              </a:lnSpc>
              <a:spcBef>
                <a:spcPct val="0"/>
              </a:spcBef>
              <a:buFont typeface="Arial" panose="020B0604020202020204" pitchFamily="34" charset="0"/>
              <a:buNone/>
              <a:defRPr/>
            </a:pPr>
            <a:r>
              <a:rPr lang="en-US" altLang="en-US" sz="3000" b="1" dirty="0" smtClean="0">
                <a:latin typeface="+mn-lt"/>
                <a:cs typeface="Arial" panose="020B0604020202020204" pitchFamily="34" charset="0"/>
              </a:rPr>
              <a:t>Combination Prevention – Proven Impact</a:t>
            </a:r>
            <a:endParaRPr lang="en-US" altLang="en-US" sz="2400" dirty="0" smtClean="0">
              <a:solidFill>
                <a:srgbClr val="70C8BE"/>
              </a:solidFill>
              <a:latin typeface="Arial" panose="020B0604020202020204" pitchFamily="34" charset="0"/>
              <a:cs typeface="Arial" panose="020B0604020202020204" pitchFamily="34" charset="0"/>
            </a:endParaRPr>
          </a:p>
        </p:txBody>
      </p:sp>
      <p:sp>
        <p:nvSpPr>
          <p:cNvPr id="4" name="TextBox 6"/>
          <p:cNvSpPr txBox="1">
            <a:spLocks noChangeArrowheads="1"/>
          </p:cNvSpPr>
          <p:nvPr/>
        </p:nvSpPr>
        <p:spPr bwMode="auto">
          <a:xfrm>
            <a:off x="4872038" y="1154113"/>
            <a:ext cx="5113337"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AEEF"/>
              </a:buClr>
              <a:buSzPct val="25000"/>
              <a:buFont typeface="Arial" panose="020B0604020202020204" pitchFamily="34" charset="0"/>
              <a:buNone/>
              <a:defRPr/>
            </a:pPr>
            <a:r>
              <a:rPr lang="en-US" altLang="en-US" sz="2400" b="1" dirty="0">
                <a:solidFill>
                  <a:srgbClr val="000000"/>
                </a:solidFill>
                <a:latin typeface="+mn-lt"/>
                <a:cs typeface="Arial" panose="020B0604020202020204" pitchFamily="34" charset="0"/>
              </a:rPr>
              <a:t>– </a:t>
            </a:r>
            <a:r>
              <a:rPr lang="en-US" altLang="en-US" sz="2400" b="1" dirty="0" smtClean="0">
                <a:solidFill>
                  <a:srgbClr val="000000"/>
                </a:solidFill>
                <a:latin typeface="+mn-lt"/>
                <a:cs typeface="Arial" panose="020B0604020202020204" pitchFamily="34" charset="0"/>
              </a:rPr>
              <a:t>Economic </a:t>
            </a:r>
            <a:r>
              <a:rPr lang="en-GB" altLang="en-US" sz="2400" b="1" dirty="0" smtClean="0">
                <a:solidFill>
                  <a:srgbClr val="000000"/>
                </a:solidFill>
                <a:latin typeface="+mn-lt"/>
                <a:cs typeface="Arial" panose="020B0604020202020204" pitchFamily="34" charset="0"/>
              </a:rPr>
              <a:t>Empowerment </a:t>
            </a:r>
            <a:r>
              <a:rPr lang="en-GB" altLang="en-US" sz="2400" b="1" dirty="0">
                <a:solidFill>
                  <a:srgbClr val="000000"/>
                </a:solidFill>
                <a:latin typeface="+mn-lt"/>
                <a:cs typeface="Arial" panose="020B0604020202020204" pitchFamily="34" charset="0"/>
              </a:rPr>
              <a:t>of </a:t>
            </a:r>
            <a:r>
              <a:rPr lang="en-GB" altLang="en-US" sz="2400" b="1" dirty="0" smtClean="0">
                <a:solidFill>
                  <a:srgbClr val="000000"/>
                </a:solidFill>
                <a:latin typeface="+mn-lt"/>
                <a:cs typeface="Arial" panose="020B0604020202020204" pitchFamily="34" charset="0"/>
              </a:rPr>
              <a:t>women and girls (IMAGE studies; cash transfer programmes)</a:t>
            </a:r>
          </a:p>
          <a:p>
            <a:pPr>
              <a:spcBef>
                <a:spcPct val="0"/>
              </a:spcBef>
              <a:buClr>
                <a:srgbClr val="00AEEF"/>
              </a:buClr>
              <a:buSzPct val="25000"/>
              <a:buFont typeface="Arial" panose="020B0604020202020204" pitchFamily="34" charset="0"/>
              <a:buNone/>
              <a:defRPr/>
            </a:pPr>
            <a:endParaRPr lang="en-GB" altLang="en-US" sz="2400" b="1" dirty="0">
              <a:solidFill>
                <a:srgbClr val="000000"/>
              </a:solidFill>
              <a:latin typeface="+mn-lt"/>
              <a:cs typeface="Arial" panose="020B0604020202020204" pitchFamily="34" charset="0"/>
            </a:endParaRPr>
          </a:p>
          <a:p>
            <a:pPr>
              <a:spcBef>
                <a:spcPct val="0"/>
              </a:spcBef>
              <a:buClr>
                <a:srgbClr val="00AEEF"/>
              </a:buClr>
              <a:buSzPct val="25000"/>
              <a:buFont typeface="Arial" panose="020B0604020202020204" pitchFamily="34" charset="0"/>
              <a:buNone/>
              <a:defRPr/>
            </a:pPr>
            <a:r>
              <a:rPr lang="en-US" altLang="en-US" sz="2400" b="1" dirty="0">
                <a:solidFill>
                  <a:srgbClr val="000000"/>
                </a:solidFill>
                <a:latin typeface="+mn-lt"/>
                <a:cs typeface="Arial" panose="020B0604020202020204" pitchFamily="34" charset="0"/>
              </a:rPr>
              <a:t>– </a:t>
            </a:r>
            <a:r>
              <a:rPr lang="en-GB" altLang="en-US" sz="2400" b="1" dirty="0">
                <a:solidFill>
                  <a:srgbClr val="000000"/>
                </a:solidFill>
                <a:latin typeface="+mn-lt"/>
                <a:cs typeface="Arial" panose="020B0604020202020204" pitchFamily="34" charset="0"/>
              </a:rPr>
              <a:t>Secondary education for girls and young women and girls</a:t>
            </a:r>
          </a:p>
          <a:p>
            <a:pPr>
              <a:spcBef>
                <a:spcPct val="0"/>
              </a:spcBef>
              <a:buClr>
                <a:srgbClr val="00AEEF"/>
              </a:buClr>
              <a:buSzPct val="25000"/>
              <a:buFont typeface="Arial" panose="020B0604020202020204" pitchFamily="34" charset="0"/>
              <a:buNone/>
              <a:defRPr/>
            </a:pPr>
            <a:endParaRPr lang="en-GB" altLang="en-US" sz="2400" b="1" dirty="0">
              <a:solidFill>
                <a:srgbClr val="000000"/>
              </a:solidFill>
              <a:latin typeface="+mn-lt"/>
              <a:cs typeface="Arial" panose="020B0604020202020204" pitchFamily="34" charset="0"/>
            </a:endParaRPr>
          </a:p>
          <a:p>
            <a:pPr>
              <a:spcBef>
                <a:spcPct val="0"/>
              </a:spcBef>
              <a:buClr>
                <a:srgbClr val="00AEEF"/>
              </a:buClr>
              <a:buSzPct val="25000"/>
              <a:buFont typeface="Arial" panose="020B0604020202020204" pitchFamily="34" charset="0"/>
              <a:buNone/>
              <a:defRPr/>
            </a:pPr>
            <a:r>
              <a:rPr lang="en-US" altLang="en-US" sz="2400" b="1" dirty="0">
                <a:solidFill>
                  <a:srgbClr val="000000"/>
                </a:solidFill>
                <a:latin typeface="+mn-lt"/>
                <a:cs typeface="Arial" panose="020B0604020202020204" pitchFamily="34" charset="0"/>
              </a:rPr>
              <a:t>– </a:t>
            </a:r>
            <a:r>
              <a:rPr lang="en-GB" altLang="en-US" sz="2400" b="1" dirty="0">
                <a:solidFill>
                  <a:srgbClr val="000000"/>
                </a:solidFill>
                <a:latin typeface="+mn-lt"/>
                <a:cs typeface="Arial" panose="020B0604020202020204" pitchFamily="34" charset="0"/>
              </a:rPr>
              <a:t>Community empowerment </a:t>
            </a:r>
            <a:r>
              <a:rPr lang="en-GB" altLang="en-US" sz="2400" b="1" dirty="0" smtClean="0">
                <a:solidFill>
                  <a:srgbClr val="000000"/>
                </a:solidFill>
                <a:latin typeface="+mn-lt"/>
                <a:cs typeface="Arial" panose="020B0604020202020204" pitchFamily="34" charset="0"/>
              </a:rPr>
              <a:t>(sex workers in India)</a:t>
            </a:r>
            <a:endParaRPr lang="en-GB" altLang="en-US" sz="2400" b="1" dirty="0">
              <a:solidFill>
                <a:srgbClr val="000000"/>
              </a:solidFill>
              <a:latin typeface="+mn-lt"/>
              <a:cs typeface="Arial" panose="020B0604020202020204" pitchFamily="34" charset="0"/>
            </a:endParaRPr>
          </a:p>
          <a:p>
            <a:pPr>
              <a:spcBef>
                <a:spcPct val="0"/>
              </a:spcBef>
              <a:buClr>
                <a:srgbClr val="00AEEF"/>
              </a:buClr>
              <a:buSzPct val="25000"/>
              <a:buFont typeface="Arial" panose="020B0604020202020204" pitchFamily="34" charset="0"/>
              <a:buNone/>
              <a:defRPr/>
            </a:pPr>
            <a:endParaRPr lang="en-GB" altLang="en-US" sz="2400" b="1" dirty="0">
              <a:solidFill>
                <a:srgbClr val="000000"/>
              </a:solidFill>
              <a:latin typeface="+mn-lt"/>
              <a:cs typeface="Arial" panose="020B0604020202020204" pitchFamily="34" charset="0"/>
            </a:endParaRPr>
          </a:p>
          <a:p>
            <a:pPr>
              <a:spcBef>
                <a:spcPct val="0"/>
              </a:spcBef>
              <a:buClr>
                <a:srgbClr val="00AEEF"/>
              </a:buClr>
              <a:buSzPct val="25000"/>
              <a:buFont typeface="Arial" panose="020B0604020202020204" pitchFamily="34" charset="0"/>
              <a:buNone/>
              <a:defRPr/>
            </a:pPr>
            <a:r>
              <a:rPr lang="en-US" altLang="en-US" sz="2400" b="1" dirty="0">
                <a:solidFill>
                  <a:srgbClr val="000000"/>
                </a:solidFill>
                <a:latin typeface="+mn-lt"/>
                <a:cs typeface="Arial" panose="020B0604020202020204" pitchFamily="34" charset="0"/>
              </a:rPr>
              <a:t>– </a:t>
            </a:r>
            <a:r>
              <a:rPr lang="en-GB" altLang="en-US" sz="2400" b="1" dirty="0">
                <a:solidFill>
                  <a:srgbClr val="000000"/>
                </a:solidFill>
                <a:latin typeface="+mn-lt"/>
                <a:cs typeface="Arial" panose="020B0604020202020204" pitchFamily="34" charset="0"/>
              </a:rPr>
              <a:t>Harm reduction </a:t>
            </a:r>
            <a:r>
              <a:rPr lang="en-GB" altLang="en-US" sz="2400" b="1" dirty="0" smtClean="0">
                <a:solidFill>
                  <a:srgbClr val="000000"/>
                </a:solidFill>
                <a:latin typeface="+mn-lt"/>
                <a:cs typeface="Arial" panose="020B0604020202020204" pitchFamily="34" charset="0"/>
              </a:rPr>
              <a:t>policies</a:t>
            </a:r>
            <a:endParaRPr lang="en-GB" altLang="en-US" sz="2400" b="1" dirty="0">
              <a:solidFill>
                <a:srgbClr val="000000"/>
              </a:solidFill>
              <a:latin typeface="+mn-lt"/>
              <a:cs typeface="Arial" panose="020B0604020202020204" pitchFamily="34" charset="0"/>
            </a:endParaRPr>
          </a:p>
          <a:p>
            <a:pPr eaLnBrk="1" hangingPunct="1">
              <a:lnSpc>
                <a:spcPts val="2200"/>
              </a:lnSpc>
              <a:spcBef>
                <a:spcPct val="0"/>
              </a:spcBef>
              <a:buFont typeface="Arial" panose="020B0604020202020204" pitchFamily="34" charset="0"/>
              <a:buNone/>
              <a:defRPr/>
            </a:pPr>
            <a:endParaRPr lang="en-US" altLang="en-US" sz="2400" b="1" dirty="0">
              <a:solidFill>
                <a:srgbClr val="000000"/>
              </a:solidFill>
              <a:latin typeface="+mn-lt"/>
              <a:cs typeface="Arial" panose="020B0604020202020204" pitchFamily="34" charset="0"/>
            </a:endParaRPr>
          </a:p>
          <a:p>
            <a:pPr eaLnBrk="1" hangingPunct="1">
              <a:lnSpc>
                <a:spcPts val="2200"/>
              </a:lnSpc>
              <a:spcBef>
                <a:spcPct val="0"/>
              </a:spcBef>
              <a:buFont typeface="Arial" panose="020B0604020202020204" pitchFamily="34" charset="0"/>
              <a:buNone/>
              <a:defRPr/>
            </a:pPr>
            <a:endParaRPr lang="en-US" altLang="en-US" sz="2400" b="1" dirty="0">
              <a:solidFill>
                <a:srgbClr val="000000"/>
              </a:solidFill>
              <a:latin typeface="+mn-lt"/>
              <a:cs typeface="Arial" panose="020B0604020202020204" pitchFamily="34" charset="0"/>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917575"/>
            <a:ext cx="35115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26988" y="-1588"/>
            <a:ext cx="10972800" cy="1143001"/>
          </a:xfrm>
        </p:spPr>
        <p:txBody>
          <a:bodyPr rtlCol="0"/>
          <a:lstStyle/>
          <a:p>
            <a:pPr eaLnBrk="1" fontAlgn="auto" hangingPunct="1">
              <a:spcAft>
                <a:spcPts val="0"/>
              </a:spcAft>
              <a:defRPr/>
            </a:pPr>
            <a:r>
              <a:rPr lang="en-US" altLang="en-US" sz="3000" dirty="0" smtClean="0">
                <a:latin typeface="+mn-lt"/>
              </a:rPr>
              <a:t>Global Health </a:t>
            </a:r>
            <a:r>
              <a:rPr lang="en-US" altLang="en-US" sz="3000" dirty="0">
                <a:latin typeface="+mn-lt"/>
              </a:rPr>
              <a:t>A</a:t>
            </a:r>
            <a:r>
              <a:rPr lang="en-US" altLang="en-US" sz="3000" dirty="0" smtClean="0">
                <a:latin typeface="+mn-lt"/>
              </a:rPr>
              <a:t>rrangements</a:t>
            </a:r>
          </a:p>
        </p:txBody>
      </p:sp>
      <p:sp>
        <p:nvSpPr>
          <p:cNvPr id="23555" name="Content Placeholder 5"/>
          <p:cNvSpPr>
            <a:spLocks noGrp="1"/>
          </p:cNvSpPr>
          <p:nvPr>
            <p:ph idx="1"/>
          </p:nvPr>
        </p:nvSpPr>
        <p:spPr>
          <a:xfrm>
            <a:off x="407988" y="1143000"/>
            <a:ext cx="11158537" cy="4651375"/>
          </a:xfrm>
        </p:spPr>
        <p:txBody>
          <a:bodyPr/>
          <a:lstStyle/>
          <a:p>
            <a:pPr eaLnBrk="1" hangingPunct="1"/>
            <a:r>
              <a:rPr lang="en-US" altLang="en-US" sz="2400" b="1" smtClean="0"/>
              <a:t>Purposed vehicles</a:t>
            </a:r>
          </a:p>
          <a:p>
            <a:pPr lvl="1" eaLnBrk="1" hangingPunct="1"/>
            <a:r>
              <a:rPr lang="en-US" altLang="en-US" b="1" smtClean="0"/>
              <a:t>UNAIDS, National AIDS Commissions – in-Coutry coordination (one  strategy, coordination, one M &amp; E)</a:t>
            </a:r>
          </a:p>
          <a:p>
            <a:pPr eaLnBrk="1" hangingPunct="1"/>
            <a:endParaRPr lang="en-US" altLang="en-US" sz="2400" b="1" smtClean="0"/>
          </a:p>
          <a:p>
            <a:pPr eaLnBrk="1" hangingPunct="1"/>
            <a:r>
              <a:rPr lang="en-US" altLang="en-US" sz="2400" b="1" smtClean="0"/>
              <a:t>Funding mechanisms and resources – PEPFAR, Global Fund, UNITAID</a:t>
            </a:r>
          </a:p>
          <a:p>
            <a:pPr eaLnBrk="1" hangingPunct="1"/>
            <a:endParaRPr lang="en-US" altLang="en-US" sz="2400" b="1" smtClean="0"/>
          </a:p>
          <a:p>
            <a:pPr eaLnBrk="1" hangingPunct="1"/>
            <a:r>
              <a:rPr lang="en-US" altLang="en-US" sz="2400" b="1" smtClean="0"/>
              <a:t>Global alliances – Civil society, PLHIV, </a:t>
            </a:r>
          </a:p>
          <a:p>
            <a:pPr eaLnBrk="1" hangingPunct="1"/>
            <a:endParaRPr lang="en-US" altLang="en-US" sz="2400" b="1" smtClean="0"/>
          </a:p>
          <a:p>
            <a:pPr eaLnBrk="1" hangingPunct="1"/>
            <a:r>
              <a:rPr lang="en-US" altLang="en-US" sz="2400" b="1" smtClean="0"/>
              <a:t>Research institutions – IAVI, KAVI </a:t>
            </a:r>
          </a:p>
          <a:p>
            <a:pPr eaLnBrk="1" hangingPunct="1"/>
            <a:endParaRPr lang="en-US" altLang="en-US" sz="2400" b="1" smtClean="0"/>
          </a:p>
          <a:p>
            <a:pPr eaLnBrk="1" hangingPunct="1"/>
            <a:r>
              <a:rPr lang="en-US" altLang="en-US" sz="2400" b="1" smtClean="0"/>
              <a:t>Common data collection and collation mechanisms for decision making - Routine surveys,  annual estimates, </a:t>
            </a:r>
          </a:p>
          <a:p>
            <a:pPr eaLnBrk="1" hangingPunct="1"/>
            <a:endParaRPr lang="en-US" altLang="en-US" sz="2400" b="1" smtClean="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DE49A12-B186-41F6-A7CF-A69374582567}" type="slidenum">
              <a:rPr lang="en-GB" altLang="en-US" sz="1200" smtClean="0">
                <a:solidFill>
                  <a:srgbClr val="898989"/>
                </a:solidFill>
              </a:rPr>
              <a:pPr>
                <a:lnSpc>
                  <a:spcPct val="100000"/>
                </a:lnSpc>
                <a:spcBef>
                  <a:spcPct val="0"/>
                </a:spcBef>
                <a:buFontTx/>
                <a:buNone/>
              </a:pPr>
              <a:t>7</a:t>
            </a:fld>
            <a:endParaRPr lang="en-GB" altLang="en-US" sz="1200" smtClean="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6350"/>
            <a:ext cx="10972800" cy="1143000"/>
          </a:xfrm>
        </p:spPr>
        <p:txBody>
          <a:bodyPr rtlCol="0"/>
          <a:lstStyle/>
          <a:p>
            <a:pPr eaLnBrk="1" fontAlgn="auto" hangingPunct="1">
              <a:spcAft>
                <a:spcPts val="0"/>
              </a:spcAft>
              <a:defRPr/>
            </a:pPr>
            <a:r>
              <a:rPr lang="en-US" altLang="en-US" sz="3000" dirty="0" smtClean="0">
                <a:latin typeface="+mn-lt"/>
              </a:rPr>
              <a:t>Delivering HIV Prevention</a:t>
            </a:r>
          </a:p>
        </p:txBody>
      </p:sp>
      <p:sp>
        <p:nvSpPr>
          <p:cNvPr id="10243" name="Content Placeholder 2"/>
          <p:cNvSpPr>
            <a:spLocks noGrp="1"/>
          </p:cNvSpPr>
          <p:nvPr>
            <p:ph idx="1"/>
          </p:nvPr>
        </p:nvSpPr>
        <p:spPr>
          <a:xfrm>
            <a:off x="407988" y="1196975"/>
            <a:ext cx="11304587" cy="5159375"/>
          </a:xfrm>
        </p:spPr>
        <p:txBody>
          <a:bodyPr rtlCol="0">
            <a:normAutofit/>
          </a:bodyPr>
          <a:lstStyle/>
          <a:p>
            <a:pPr eaLnBrk="1" fontAlgn="auto" hangingPunct="1">
              <a:spcAft>
                <a:spcPts val="0"/>
              </a:spcAft>
              <a:defRPr/>
            </a:pPr>
            <a:r>
              <a:rPr lang="en-US" altLang="en-US" b="1" dirty="0" smtClean="0">
                <a:solidFill>
                  <a:schemeClr val="bg1">
                    <a:lumMod val="95000"/>
                  </a:schemeClr>
                </a:solidFill>
              </a:rPr>
              <a:t>Where are we coming from?</a:t>
            </a:r>
          </a:p>
          <a:p>
            <a:pPr eaLnBrk="1" fontAlgn="auto" hangingPunct="1">
              <a:spcAft>
                <a:spcPts val="0"/>
              </a:spcAft>
              <a:defRPr/>
            </a:pPr>
            <a:endParaRPr lang="en-US" altLang="en-US" b="1" dirty="0" smtClean="0"/>
          </a:p>
          <a:p>
            <a:pPr eaLnBrk="1" fontAlgn="auto" hangingPunct="1">
              <a:spcAft>
                <a:spcPts val="0"/>
              </a:spcAft>
              <a:defRPr/>
            </a:pPr>
            <a:r>
              <a:rPr lang="en-US" altLang="en-US" b="1" dirty="0" smtClean="0"/>
              <a:t>Where are we at now?</a:t>
            </a:r>
          </a:p>
          <a:p>
            <a:pPr eaLnBrk="1" fontAlgn="auto" hangingPunct="1">
              <a:spcAft>
                <a:spcPts val="0"/>
              </a:spcAft>
              <a:defRPr/>
            </a:pPr>
            <a:endParaRPr lang="en-US" altLang="en-US" b="1" dirty="0" smtClean="0"/>
          </a:p>
          <a:p>
            <a:pPr eaLnBrk="1" fontAlgn="auto" hangingPunct="1">
              <a:spcAft>
                <a:spcPts val="0"/>
              </a:spcAft>
              <a:defRPr/>
            </a:pPr>
            <a:r>
              <a:rPr lang="en-US" altLang="en-US" b="1" dirty="0" smtClean="0">
                <a:solidFill>
                  <a:schemeClr val="bg1">
                    <a:lumMod val="95000"/>
                  </a:schemeClr>
                </a:solidFill>
              </a:rPr>
              <a:t>What lessons have we learnt?</a:t>
            </a:r>
          </a:p>
          <a:p>
            <a:pPr lvl="1" eaLnBrk="1" fontAlgn="auto" hangingPunct="1">
              <a:spcAft>
                <a:spcPts val="0"/>
              </a:spcAft>
              <a:defRPr/>
            </a:pPr>
            <a:endParaRPr lang="en-US" altLang="en-US" b="1" dirty="0" smtClean="0">
              <a:solidFill>
                <a:schemeClr val="bg1">
                  <a:lumMod val="95000"/>
                </a:schemeClr>
              </a:solidFill>
            </a:endParaRPr>
          </a:p>
          <a:p>
            <a:pPr eaLnBrk="1" fontAlgn="auto" hangingPunct="1">
              <a:spcAft>
                <a:spcPts val="0"/>
              </a:spcAft>
              <a:defRPr/>
            </a:pPr>
            <a:r>
              <a:rPr lang="en-US" altLang="en-US" b="1" dirty="0" smtClean="0">
                <a:solidFill>
                  <a:schemeClr val="bg1">
                    <a:lumMod val="95000"/>
                  </a:schemeClr>
                </a:solidFill>
              </a:rPr>
              <a:t>How will we get there (where we need to go)?</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087F781-3CCC-4569-A6FC-C5BE95E3FD6E}" type="slidenum">
              <a:rPr lang="en-GB" altLang="en-US" sz="1200" smtClean="0">
                <a:solidFill>
                  <a:srgbClr val="898989"/>
                </a:solidFill>
              </a:rPr>
              <a:pPr>
                <a:lnSpc>
                  <a:spcPct val="100000"/>
                </a:lnSpc>
                <a:spcBef>
                  <a:spcPct val="0"/>
                </a:spcBef>
                <a:buFontTx/>
                <a:buNone/>
              </a:pPr>
              <a:t>8</a:t>
            </a:fld>
            <a:endParaRPr lang="en-GB"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1022350"/>
            <a:ext cx="7807325"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0" y="0"/>
            <a:ext cx="12072938" cy="1022350"/>
          </a:xfrm>
        </p:spPr>
        <p:txBody>
          <a:bodyPr rtlCol="0">
            <a:noAutofit/>
          </a:bodyPr>
          <a:lstStyle/>
          <a:p>
            <a:pPr eaLnBrk="1" fontAlgn="auto" hangingPunct="1">
              <a:spcAft>
                <a:spcPts val="0"/>
              </a:spcAft>
              <a:defRPr/>
            </a:pPr>
            <a:r>
              <a:rPr lang="en-US" sz="3000" dirty="0" smtClean="0">
                <a:latin typeface="+mn-lt"/>
              </a:rPr>
              <a:t>We have a HIV Prevention Crisis!  </a:t>
            </a:r>
            <a:br>
              <a:rPr lang="en-US" sz="3000" dirty="0" smtClean="0">
                <a:latin typeface="+mn-lt"/>
              </a:rPr>
            </a:br>
            <a:r>
              <a:rPr lang="en-US" sz="2500" dirty="0" smtClean="0">
                <a:latin typeface="+mn-lt"/>
              </a:rPr>
              <a:t>Our numbers of new infections have flat-lined to approx. 1.8 million per year </a:t>
            </a:r>
            <a:endParaRPr lang="en-US" sz="25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FFAE65C-4DA6-4808-AB09-CFCB7253A038}" vid="{97BBA4BC-4DCC-438F-A5C5-806C6F883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24385</TotalTime>
  <Words>3919</Words>
  <Application>Microsoft Office PowerPoint</Application>
  <PresentationFormat>Widescreen</PresentationFormat>
  <Paragraphs>659</Paragraphs>
  <Slides>31</Slides>
  <Notes>19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4" baseType="lpstr">
      <vt:lpstr>MS PGothic</vt:lpstr>
      <vt:lpstr>MS PGothic</vt:lpstr>
      <vt:lpstr>Arial</vt:lpstr>
      <vt:lpstr>Arial Nova</vt:lpstr>
      <vt:lpstr>Calibri</vt:lpstr>
      <vt:lpstr>Calibri Light</vt:lpstr>
      <vt:lpstr>Cambria</vt:lpstr>
      <vt:lpstr>Helvetica</vt:lpstr>
      <vt:lpstr>Rockwell</vt:lpstr>
      <vt:lpstr>Times New Roman</vt:lpstr>
      <vt:lpstr>Tw Cen MT</vt:lpstr>
      <vt:lpstr>Theme1</vt:lpstr>
      <vt:lpstr>Chart</vt:lpstr>
      <vt:lpstr>PowerPoint Presentation</vt:lpstr>
      <vt:lpstr>PowerPoint Presentation</vt:lpstr>
      <vt:lpstr>Disclosures</vt:lpstr>
      <vt:lpstr>PowerPoint Presentation</vt:lpstr>
      <vt:lpstr>PowerPoint Presentation</vt:lpstr>
      <vt:lpstr>PowerPoint Presentation</vt:lpstr>
      <vt:lpstr>Global Health Arrangements</vt:lpstr>
      <vt:lpstr>Delivering HIV Prevention</vt:lpstr>
      <vt:lpstr>We have a HIV Prevention Crisis!   Our numbers of new infections have flat-lined to approx. 1.8 million per year </vt:lpstr>
      <vt:lpstr>PowerPoint Presentation</vt:lpstr>
      <vt:lpstr>Demographic Transitions..</vt:lpstr>
      <vt:lpstr>PowerPoint Presentation</vt:lpstr>
      <vt:lpstr>PowerPoint Presentation</vt:lpstr>
      <vt:lpstr>Delivering HIV Prevention</vt:lpstr>
      <vt:lpstr>PowerPoint Presentation</vt:lpstr>
      <vt:lpstr>Successes in voluntary medical male circumcision  – not celebrated enough, lessons not leveraged enough…</vt:lpstr>
      <vt:lpstr>PowerPoint Presentation</vt:lpstr>
      <vt:lpstr>Differentiated Models of HIV prevention</vt:lpstr>
      <vt:lpstr>Kenya’s HIV Prevention Revolution Roadmap</vt:lpstr>
      <vt:lpstr>Differentiated models of HIV Prevention:  Granulating the national epidemic by County, by risk factors and by Between 2013 and 2015, overall 19% reduction in new infections, but with varied progress… we asked ourselves factors…</vt:lpstr>
      <vt:lpstr>PowerPoint Presentation</vt:lpstr>
      <vt:lpstr>PowerPoint Presentation</vt:lpstr>
      <vt:lpstr>Changes in New HIV Infections for All Ages, 2014 vs 2018  </vt:lpstr>
      <vt:lpstr>Declining Epidemic Trends in San Francisco: likely PrEP contribution</vt:lpstr>
      <vt:lpstr> Going back to basics</vt:lpstr>
      <vt:lpstr>PowerPoint Presentation</vt:lpstr>
      <vt:lpstr>We have also reduced investments in HIV prevention </vt:lpstr>
      <vt:lpstr> </vt:lpstr>
      <vt:lpstr>PowerPoint Presentation</vt:lpstr>
      <vt:lpstr>PowerPoint Presentation</vt:lpstr>
      <vt:lpstr>Acknowledgements</vt:lpstr>
    </vt:vector>
  </TitlesOfParts>
  <Company>cda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Joint Team on HIV 2013 Annual Review Retreat</dc:title>
  <dc:creator>Bryan Okiya</dc:creator>
  <cp:lastModifiedBy>Dr. Celestine Mugambi</cp:lastModifiedBy>
  <cp:revision>737</cp:revision>
  <dcterms:created xsi:type="dcterms:W3CDTF">2013-12-01T08:50:39Z</dcterms:created>
  <dcterms:modified xsi:type="dcterms:W3CDTF">2018-07-24T15:43:04Z</dcterms:modified>
</cp:coreProperties>
</file>